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2.svg" ContentType="image/svg+xml"/>
  <Override PartName="/ppt/media/image64.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Lst>
  <p:sldSz cx="12192000" cy="6858000"/>
  <p:notesSz cx="6858000" cy="9144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欢迎各位加入Reborn基金会的大家庭。今天，我们将为大家详细解读市场拉新业务的核心内容。这次培训旨在帮助每一位成员清晰地理解我们的业务模式、规则以及如何从中获益。让我们一起开启这段充满机遇的旅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培训将分为七个部分。首先，我们会深入探讨拉新业务的本质。接着，将详细介绍会员权益金的质押规则、团队业绩的考核标准以及大家最关心的佣金奖励发放标准。之后，我们会讲解权益金到期后的操作指引，并解答一些常见问题。最后，进行总结回顾。</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我们来理解拉新业务的本质。简单来说，我们是连接交易所和用户的桥梁。我们的核心工作是为交易所提供真实的用户数据和交易流量。社区成员通过完成交易所发布的任务来赚取佣金。这是一个让上币方、交易所和我们社区用户三方都能获益的良性生态系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那么，我们的佣金从哪里来呢？主要有三个来源。第一，是用户质押的权益金在交易所产生的收益。第二，是交易所为了获取真实流量而支付的费用。第三，也是最主要的来源，是上币方为了提升代币流动性和关注度而购买的流量。这三大支柱共同构成了我们稳定的收益基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图清晰地展示了三方共赢的生态关系。上币方为了获得市场关注，向交易所购买流量并提供代币任务。交易所作为平台，将这些任务分发给我们社区。我们的会员完成任务后，交易所会根据完成量，在T+1日结算佣金给我们。整个流程清晰透明，形成了一个可持续的商业闭环。</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接下来，我们了解一下如何成为会员。成为会员的唯一要求是质押1000 USDT作为权益金。质押周期为每30天一轮，到期后需要手动操作，选择继续递延或者提取本金。这是参与我们业务的基础门槛。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质押流程非常简单。用户质押1000U后，立即进入30天的周期。周期结束后，您有两个选择：点击“权益递延”，本金会自动进入下一轮，不影响任务；或者点击“提取”，本金会在12到24小时内返还到您的账户。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了解了会员规则后，我们来看看团队业绩如何考核。我们采用一种独特的“去掉一个大部门”的考核方式。这意味着，在计算您的团队总业绩时，会自动排除掉业绩最高的那个部门，然后用剩下部门的业绩总和来作为您的考核依据。这种方式鼓励大家均衡发展多个部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等级体系从V1到V7，每个等级都有明确的业绩标准。大家可以看到，从V1到V7，业绩要求呈阶梯式增长。这为大家提供了清晰的成长路径和目标。请大家记住，这里的业绩标准是基于“去掉一个大部门”后的小部门考核业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V7作为社区的最高等级，除了600万美元的业绩要求外，还有两个特别的组织架构要求。您的团队必须至少拥有3个独立运作的部门，并且每个部门都要有至少一位V6级别的领导人。这旨在确保我们的顶级领导人具备卓越的团队管理和多部门协同发展的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接下来是大家最关心的佣金结构。我们的收入主要由三部分构成。首先是基础佣金，每完成一个任务可以获得11.5 USDT。其次是推荐奖励，每直接推荐一位新会员，可以获得1.5 USDT。最后，也是最重要的部分，是部门奖励，根据您的等级，您可以从您团队的每一位成员身上获得每日的部门奖励，等级越高，奖励越多。</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为了鼓励大家培养自己的核心团队，我们特别设立了平级奖励。当您的直接下级达到和您相同的V5及以上等级时，您可以额外获得每人每天0.5 USDT的平级奖励。这意味着，您培养的核心骨干越多，您的收入也会越高。</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当您的权益金到期时，系统不会自动处理，需要您手动操作。您有两个选择：“权益递延”和“提取”。选择“权益递延”，您的本金会立即进入下一个周期，不影响您继续做任务。如果选择“提取”，本金会在12-24小时内到账，但到账后您必须重新质押才能继续参与。请大家根据自己的情况谨慎选择。</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张流程图更直观地展示了到期后的操作路径。选择“权益递延”是一个无缝衔接的过程。而选择“提取”，则意味着一个短暂的中断，直到您重新完成质押。我们强烈建议，如果您短期内有任务安排，选择“权益递延”是更高效的方式。</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解答一些常见问题。首先，权益金到期后不会自动处理，请务必记得手动操作。其次，再次强调“去掉一个大部门”的考核方式，它鼓励团队均衡发展。最后，平级奖励是在您的下级达到和您相同的高等级时获得的额外收益。</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继续看两个问题。提取权益金后，在重新质押前是无法做任务的。所以请大家规划好自己的资金安排。关于佣金发放时间，交易所会在用户完成任务的第二天（T+1）与我们结算，我们收到佣金后会立即按照规则发放到大家的账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我们来总结一下今天培训的核心要点。请大家牢记拉新的本质是为交易所提供真实流量；成为会员需要质押1000U权益金；业绩考核采用“去掉一个大部门”的方式；V7有特殊的组织架构要求；佣金结构是多维度的；以及我们的收益来源于三方共赢的生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感谢各位的参与。希望通过本次培训，大家对Reborn基金会的市场拉新业务有了全面而深入的理解。现在，是时候将知识转化为行动，抓住机遇，共创未来。谢谢大家！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9" Type="http://schemas.openxmlformats.org/officeDocument/2006/relationships/image" Target="../media/image10.svg"/><Relationship Id="rId8" Type="http://schemas.openxmlformats.org/officeDocument/2006/relationships/image" Target="../media/image9.png"/><Relationship Id="rId7" Type="http://schemas.openxmlformats.org/officeDocument/2006/relationships/image" Target="../media/image8.svg"/><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image" Target="../media/image4.svg"/><Relationship Id="rId2" Type="http://schemas.openxmlformats.org/officeDocument/2006/relationships/image" Target="../media/image3.png"/><Relationship Id="rId11" Type="http://schemas.openxmlformats.org/officeDocument/2006/relationships/notesSlide" Target="../notesSlides/notesSlide3.xml"/><Relationship Id="rId10" Type="http://schemas.openxmlformats.org/officeDocument/2006/relationships/slideLayout" Target="../slideLayouts/slideLayout12.xml"/><Relationship Id="rId1" Type="http://schemas.openxmlformats.org/officeDocument/2006/relationships/image" Target="../media/image2.jpeg"/></Relationships>
</file>

<file path=ppt/slides/_rels/slide4.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tags" Target="../tags/tag3.xml"/><Relationship Id="rId5" Type="http://schemas.openxmlformats.org/officeDocument/2006/relationships/image" Target="../media/image6.svg"/><Relationship Id="rId4" Type="http://schemas.openxmlformats.org/officeDocument/2006/relationships/image" Target="../media/image5.png"/><Relationship Id="rId3" Type="http://schemas.openxmlformats.org/officeDocument/2006/relationships/tags" Target="../tags/tag2.xml"/><Relationship Id="rId24" Type="http://schemas.openxmlformats.org/officeDocument/2006/relationships/notesSlide" Target="../notesSlides/notesSlide4.xml"/><Relationship Id="rId23" Type="http://schemas.openxmlformats.org/officeDocument/2006/relationships/slideLayout" Target="../slideLayouts/slideLayout12.xml"/><Relationship Id="rId22" Type="http://schemas.openxmlformats.org/officeDocument/2006/relationships/tags" Target="../tags/tag15.xml"/><Relationship Id="rId21" Type="http://schemas.openxmlformats.org/officeDocument/2006/relationships/tags" Target="../tags/tag14.xml"/><Relationship Id="rId20" Type="http://schemas.openxmlformats.org/officeDocument/2006/relationships/tags" Target="../tags/tag13.xml"/><Relationship Id="rId2" Type="http://schemas.openxmlformats.org/officeDocument/2006/relationships/tags" Target="../tags/tag1.xml"/><Relationship Id="rId19" Type="http://schemas.openxmlformats.org/officeDocument/2006/relationships/image" Target="../media/image14.svg"/><Relationship Id="rId18" Type="http://schemas.openxmlformats.org/officeDocument/2006/relationships/image" Target="../media/image13.png"/><Relationship Id="rId17" Type="http://schemas.openxmlformats.org/officeDocument/2006/relationships/tags" Target="../tags/tag12.xml"/><Relationship Id="rId16" Type="http://schemas.openxmlformats.org/officeDocument/2006/relationships/tags" Target="../tags/tag11.xml"/><Relationship Id="rId15" Type="http://schemas.openxmlformats.org/officeDocument/2006/relationships/tags" Target="../tags/tag10.xml"/><Relationship Id="rId14" Type="http://schemas.openxmlformats.org/officeDocument/2006/relationships/tags" Target="../tags/tag9.xml"/><Relationship Id="rId13" Type="http://schemas.openxmlformats.org/officeDocument/2006/relationships/tags" Target="../tags/tag8.xml"/><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tags" Target="../tags/tag7.xml"/><Relationship Id="rId1" Type="http://schemas.openxmlformats.org/officeDocument/2006/relationships/image" Target="../media/image2.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2.xml"/><Relationship Id="rId7" Type="http://schemas.openxmlformats.org/officeDocument/2006/relationships/image" Target="../media/image20.svg"/><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image" Target="../media/image2.jpeg"/></Relationships>
</file>

<file path=ppt/slides/_rels/slide6.xml.rels><?xml version="1.0" encoding="UTF-8" standalone="yes"?>
<Relationships xmlns="http://schemas.openxmlformats.org/package/2006/relationships"><Relationship Id="rId9" Type="http://schemas.openxmlformats.org/officeDocument/2006/relationships/notesSlide" Target="../notesSlides/notesSlide6.xml"/><Relationship Id="rId8" Type="http://schemas.openxmlformats.org/officeDocument/2006/relationships/slideLayout" Target="../slideLayouts/slideLayout12.xml"/><Relationship Id="rId7" Type="http://schemas.openxmlformats.org/officeDocument/2006/relationships/image" Target="../media/image18.svg"/><Relationship Id="rId6" Type="http://schemas.openxmlformats.org/officeDocument/2006/relationships/image" Target="../media/image17.png"/><Relationship Id="rId5" Type="http://schemas.openxmlformats.org/officeDocument/2006/relationships/image" Target="../media/image22.svg"/><Relationship Id="rId4" Type="http://schemas.openxmlformats.org/officeDocument/2006/relationships/image" Target="../media/image21.png"/><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image" Target="../media/image2.jpeg"/></Relationships>
</file>

<file path=ppt/slides/_rels/slide7.xml.rels><?xml version="1.0" encoding="UTF-8" standalone="yes"?>
<Relationships xmlns="http://schemas.openxmlformats.org/package/2006/relationships"><Relationship Id="rId9" Type="http://schemas.openxmlformats.org/officeDocument/2006/relationships/image" Target="../media/image20.svg"/><Relationship Id="rId8" Type="http://schemas.openxmlformats.org/officeDocument/2006/relationships/image" Target="../media/image19.png"/><Relationship Id="rId7" Type="http://schemas.openxmlformats.org/officeDocument/2006/relationships/image" Target="../media/image26.svg"/><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 Id="rId3" Type="http://schemas.openxmlformats.org/officeDocument/2006/relationships/image" Target="../media/image6.svg"/><Relationship Id="rId2" Type="http://schemas.openxmlformats.org/officeDocument/2006/relationships/image" Target="../media/image5.png"/><Relationship Id="rId13" Type="http://schemas.openxmlformats.org/officeDocument/2006/relationships/notesSlide" Target="../notesSlides/notesSlide7.xml"/><Relationship Id="rId12" Type="http://schemas.openxmlformats.org/officeDocument/2006/relationships/slideLayout" Target="../slideLayouts/slideLayout12.xml"/><Relationship Id="rId11" Type="http://schemas.openxmlformats.org/officeDocument/2006/relationships/image" Target="../media/image28.svg"/><Relationship Id="rId10" Type="http://schemas.openxmlformats.org/officeDocument/2006/relationships/image" Target="../media/image27.png"/><Relationship Id="rId1" Type="http://schemas.openxmlformats.org/officeDocument/2006/relationships/image" Target="../media/image2.jpeg"/></Relationships>
</file>

<file path=ppt/slides/_rels/slide8.xml.rels><?xml version="1.0" encoding="UTF-8" standalone="yes"?>
<Relationships xmlns="http://schemas.openxmlformats.org/package/2006/relationships"><Relationship Id="rId7" Type="http://schemas.openxmlformats.org/officeDocument/2006/relationships/notesSlide" Target="../notesSlides/notesSlide8.xml"/><Relationship Id="rId6" Type="http://schemas.openxmlformats.org/officeDocument/2006/relationships/slideLayout" Target="../slideLayouts/slideLayout12.xml"/><Relationship Id="rId5" Type="http://schemas.openxmlformats.org/officeDocument/2006/relationships/image" Target="../media/image32.svg"/><Relationship Id="rId4" Type="http://schemas.openxmlformats.org/officeDocument/2006/relationships/image" Target="../media/image31.png"/><Relationship Id="rId3" Type="http://schemas.openxmlformats.org/officeDocument/2006/relationships/image" Target="../media/image30.svg"/><Relationship Id="rId2" Type="http://schemas.openxmlformats.org/officeDocument/2006/relationships/image" Target="../media/image29.png"/><Relationship Id="rId1"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2.xml"/><Relationship Id="rId7" Type="http://schemas.openxmlformats.org/officeDocument/2006/relationships/image" Target="../media/image36.svg"/><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image" Target="../media/image2.jpeg"/></Relationships>
</file>

<file path=ppt/slides/_rels/slide11.xml.rels><?xml version="1.0" encoding="UTF-8" standalone="yes"?>
<Relationships xmlns="http://schemas.openxmlformats.org/package/2006/relationships"><Relationship Id="rId9" Type="http://schemas.openxmlformats.org/officeDocument/2006/relationships/tags" Target="../tags/tag21.xml"/><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image" Target="../media/image38.svg"/><Relationship Id="rId4" Type="http://schemas.openxmlformats.org/officeDocument/2006/relationships/image" Target="../media/image37.png"/><Relationship Id="rId3" Type="http://schemas.openxmlformats.org/officeDocument/2006/relationships/tags" Target="../tags/tag17.xml"/><Relationship Id="rId2" Type="http://schemas.openxmlformats.org/officeDocument/2006/relationships/tags" Target="../tags/tag16.xml"/><Relationship Id="rId18" Type="http://schemas.openxmlformats.org/officeDocument/2006/relationships/notesSlide" Target="../notesSlides/notesSlide11.xml"/><Relationship Id="rId17" Type="http://schemas.openxmlformats.org/officeDocument/2006/relationships/slideLayout" Target="../slideLayouts/slideLayout12.xml"/><Relationship Id="rId16" Type="http://schemas.openxmlformats.org/officeDocument/2006/relationships/tags" Target="../tags/tag26.xml"/><Relationship Id="rId15" Type="http://schemas.openxmlformats.org/officeDocument/2006/relationships/tags" Target="../tags/tag25.xml"/><Relationship Id="rId14" Type="http://schemas.openxmlformats.org/officeDocument/2006/relationships/tags" Target="../tags/tag24.xml"/><Relationship Id="rId13" Type="http://schemas.openxmlformats.org/officeDocument/2006/relationships/tags" Target="../tags/tag23.xml"/><Relationship Id="rId12" Type="http://schemas.openxmlformats.org/officeDocument/2006/relationships/image" Target="../media/image40.svg"/><Relationship Id="rId11" Type="http://schemas.openxmlformats.org/officeDocument/2006/relationships/image" Target="../media/image39.png"/><Relationship Id="rId10" Type="http://schemas.openxmlformats.org/officeDocument/2006/relationships/tags" Target="../tags/tag22.xml"/><Relationship Id="rId1" Type="http://schemas.openxmlformats.org/officeDocument/2006/relationships/image" Target="../media/image2.jpe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12.xml"/><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image" Target="../media/image2.jpeg"/></Relationships>
</file>

<file path=ppt/slides/_rels/slide13.xml.rels><?xml version="1.0" encoding="UTF-8" standalone="yes"?>
<Relationships xmlns="http://schemas.openxmlformats.org/package/2006/relationships"><Relationship Id="rId7" Type="http://schemas.openxmlformats.org/officeDocument/2006/relationships/notesSlide" Target="../notesSlides/notesSlide13.xml"/><Relationship Id="rId6" Type="http://schemas.openxmlformats.org/officeDocument/2006/relationships/slideLayout" Target="../slideLayouts/slideLayout12.xml"/><Relationship Id="rId5" Type="http://schemas.openxmlformats.org/officeDocument/2006/relationships/image" Target="../media/image44.svg"/><Relationship Id="rId4" Type="http://schemas.openxmlformats.org/officeDocument/2006/relationships/image" Target="../media/image43.png"/><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image" Target="../media/image2.jpeg"/></Relationships>
</file>

<file path=ppt/slides/_rels/slide14.xml.rels><?xml version="1.0" encoding="UTF-8" standalone="yes"?>
<Relationships xmlns="http://schemas.openxmlformats.org/package/2006/relationships"><Relationship Id="rId9" Type="http://schemas.openxmlformats.org/officeDocument/2006/relationships/image" Target="../media/image50.svg"/><Relationship Id="rId8" Type="http://schemas.openxmlformats.org/officeDocument/2006/relationships/image" Target="../media/image49.png"/><Relationship Id="rId7" Type="http://schemas.openxmlformats.org/officeDocument/2006/relationships/image" Target="../media/image20.svg"/><Relationship Id="rId6" Type="http://schemas.openxmlformats.org/officeDocument/2006/relationships/image" Target="../media/image19.png"/><Relationship Id="rId5" Type="http://schemas.openxmlformats.org/officeDocument/2006/relationships/image" Target="../media/image48.svg"/><Relationship Id="rId4" Type="http://schemas.openxmlformats.org/officeDocument/2006/relationships/image" Target="../media/image47.png"/><Relationship Id="rId3" Type="http://schemas.openxmlformats.org/officeDocument/2006/relationships/image" Target="../media/image46.svg"/><Relationship Id="rId2" Type="http://schemas.openxmlformats.org/officeDocument/2006/relationships/image" Target="../media/image45.png"/><Relationship Id="rId19" Type="http://schemas.openxmlformats.org/officeDocument/2006/relationships/notesSlide" Target="../notesSlides/notesSlide14.xml"/><Relationship Id="rId18" Type="http://schemas.openxmlformats.org/officeDocument/2006/relationships/slideLayout" Target="../slideLayouts/slideLayout12.xml"/><Relationship Id="rId17" Type="http://schemas.openxmlformats.org/officeDocument/2006/relationships/image" Target="../media/image36.svg"/><Relationship Id="rId16" Type="http://schemas.openxmlformats.org/officeDocument/2006/relationships/image" Target="../media/image35.png"/><Relationship Id="rId15" Type="http://schemas.openxmlformats.org/officeDocument/2006/relationships/image" Target="../media/image56.svg"/><Relationship Id="rId14" Type="http://schemas.openxmlformats.org/officeDocument/2006/relationships/image" Target="../media/image55.png"/><Relationship Id="rId13" Type="http://schemas.openxmlformats.org/officeDocument/2006/relationships/image" Target="../media/image54.svg"/><Relationship Id="rId12" Type="http://schemas.openxmlformats.org/officeDocument/2006/relationships/image" Target="../media/image53.png"/><Relationship Id="rId11" Type="http://schemas.openxmlformats.org/officeDocument/2006/relationships/image" Target="../media/image52.svg"/><Relationship Id="rId10" Type="http://schemas.openxmlformats.org/officeDocument/2006/relationships/image" Target="../media/image51.png"/><Relationship Id="rId1" Type="http://schemas.openxmlformats.org/officeDocument/2006/relationships/image" Target="../media/image2.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2.xml"/><Relationship Id="rId1" Type="http://schemas.openxmlformats.org/officeDocument/2006/relationships/image" Target="../media/image2.jpeg"/></Relationships>
</file>

<file path=ppt/slides/_rels/slide17.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image" Target="../media/image58.svg"/><Relationship Id="rId4" Type="http://schemas.openxmlformats.org/officeDocument/2006/relationships/image" Target="../media/image57.png"/><Relationship Id="rId39" Type="http://schemas.openxmlformats.org/officeDocument/2006/relationships/notesSlide" Target="../notesSlides/notesSlide17.xml"/><Relationship Id="rId38" Type="http://schemas.openxmlformats.org/officeDocument/2006/relationships/slideLayout" Target="../slideLayouts/slideLayout12.xml"/><Relationship Id="rId37" Type="http://schemas.openxmlformats.org/officeDocument/2006/relationships/tags" Target="../tags/tag50.xml"/><Relationship Id="rId36" Type="http://schemas.openxmlformats.org/officeDocument/2006/relationships/tags" Target="../tags/tag49.xml"/><Relationship Id="rId35" Type="http://schemas.openxmlformats.org/officeDocument/2006/relationships/image" Target="../media/image64.svg"/><Relationship Id="rId34" Type="http://schemas.openxmlformats.org/officeDocument/2006/relationships/image" Target="../media/image63.png"/><Relationship Id="rId33" Type="http://schemas.openxmlformats.org/officeDocument/2006/relationships/tags" Target="../tags/tag48.xml"/><Relationship Id="rId32" Type="http://schemas.openxmlformats.org/officeDocument/2006/relationships/tags" Target="../tags/tag47.xml"/><Relationship Id="rId31" Type="http://schemas.openxmlformats.org/officeDocument/2006/relationships/tags" Target="../tags/tag46.xml"/><Relationship Id="rId30" Type="http://schemas.openxmlformats.org/officeDocument/2006/relationships/tags" Target="../tags/tag45.xml"/><Relationship Id="rId3" Type="http://schemas.openxmlformats.org/officeDocument/2006/relationships/tags" Target="../tags/tag28.xml"/><Relationship Id="rId29" Type="http://schemas.openxmlformats.org/officeDocument/2006/relationships/image" Target="../media/image38.svg"/><Relationship Id="rId28" Type="http://schemas.openxmlformats.org/officeDocument/2006/relationships/image" Target="../media/image37.png"/><Relationship Id="rId27" Type="http://schemas.openxmlformats.org/officeDocument/2006/relationships/tags" Target="../tags/tag44.xml"/><Relationship Id="rId26" Type="http://schemas.openxmlformats.org/officeDocument/2006/relationships/tags" Target="../tags/tag43.xml"/><Relationship Id="rId25" Type="http://schemas.openxmlformats.org/officeDocument/2006/relationships/tags" Target="../tags/tag42.xml"/><Relationship Id="rId24" Type="http://schemas.openxmlformats.org/officeDocument/2006/relationships/tags" Target="../tags/tag41.xml"/><Relationship Id="rId23" Type="http://schemas.openxmlformats.org/officeDocument/2006/relationships/image" Target="../media/image62.svg"/><Relationship Id="rId22" Type="http://schemas.openxmlformats.org/officeDocument/2006/relationships/image" Target="../media/image61.png"/><Relationship Id="rId21" Type="http://schemas.openxmlformats.org/officeDocument/2006/relationships/tags" Target="../tags/tag40.xml"/><Relationship Id="rId20" Type="http://schemas.openxmlformats.org/officeDocument/2006/relationships/tags" Target="../tags/tag39.xml"/><Relationship Id="rId2" Type="http://schemas.openxmlformats.org/officeDocument/2006/relationships/tags" Target="../tags/tag27.xml"/><Relationship Id="rId19" Type="http://schemas.openxmlformats.org/officeDocument/2006/relationships/tags" Target="../tags/tag38.xml"/><Relationship Id="rId18" Type="http://schemas.openxmlformats.org/officeDocument/2006/relationships/tags" Target="../tags/tag37.xml"/><Relationship Id="rId17" Type="http://schemas.openxmlformats.org/officeDocument/2006/relationships/image" Target="../media/image60.svg"/><Relationship Id="rId16" Type="http://schemas.openxmlformats.org/officeDocument/2006/relationships/image" Target="../media/image59.png"/><Relationship Id="rId15" Type="http://schemas.openxmlformats.org/officeDocument/2006/relationships/tags" Target="../tags/tag36.xml"/><Relationship Id="rId14" Type="http://schemas.openxmlformats.org/officeDocument/2006/relationships/tags" Target="../tags/tag35.xml"/><Relationship Id="rId13" Type="http://schemas.openxmlformats.org/officeDocument/2006/relationships/tags" Target="../tags/tag34.xml"/><Relationship Id="rId12" Type="http://schemas.openxmlformats.org/officeDocument/2006/relationships/tags" Target="../tags/tag33.xml"/><Relationship Id="rId11" Type="http://schemas.openxmlformats.org/officeDocument/2006/relationships/image" Target="../media/image6.svg"/><Relationship Id="rId10" Type="http://schemas.openxmlformats.org/officeDocument/2006/relationships/image" Target="../media/image5.png"/><Relationship Id="rId1" Type="http://schemas.openxmlformats.org/officeDocument/2006/relationships/image" Target="../media/image2.jpe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2.xml"/><Relationship Id="rId2" Type="http://schemas.openxmlformats.org/officeDocument/2006/relationships/image" Target="../media/image66.png"/><Relationship Id="rId1" Type="http://schemas.openxmlformats.org/officeDocument/2006/relationships/image" Target="../media/image65.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1138555"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 y="2286000"/>
            <a:ext cx="10160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endParaRPr lang="en-US" sz="1100"/>
          </a:p>
        </p:txBody>
      </p:sp>
      <p:sp>
        <p:nvSpPr>
          <p:cNvPr id="4" name="AutoShape 4"/>
          <p:cNvSpPr/>
          <p:nvPr/>
        </p:nvSpPr>
        <p:spPr>
          <a:xfrm>
            <a:off x="1016000" y="4064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市场拉新业务培训</a:t>
            </a:r>
            <a:endParaRPr lang="en-US" sz="1100"/>
          </a:p>
        </p:txBody>
      </p:sp>
      <p:sp>
        <p:nvSpPr>
          <p:cNvPr id="5" name="AutoShape 5"/>
          <p:cNvSpPr/>
          <p:nvPr/>
        </p:nvSpPr>
        <p:spPr>
          <a:xfrm>
            <a:off x="1016000" y="5334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0" i="0" u="none" strike="noStrike" spc="300">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2026年7月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培训内容目录</a:t>
            </a:r>
            <a:endParaRPr lang="en-US" sz="1100"/>
          </a:p>
        </p:txBody>
      </p:sp>
      <p:sp>
        <p:nvSpPr>
          <p:cNvPr id="4" name="AutoShape 4"/>
          <p:cNvSpPr/>
          <p:nvPr/>
        </p:nvSpPr>
        <p:spPr>
          <a:xfrm>
            <a:off x="762000" y="1778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968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6" name="AutoShape 6"/>
          <p:cNvSpPr/>
          <p:nvPr/>
        </p:nvSpPr>
        <p:spPr>
          <a:xfrm>
            <a:off x="1587500" y="2006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拉新本质</a:t>
            </a:r>
            <a:endParaRPr lang="en-US" sz="1100"/>
          </a:p>
        </p:txBody>
      </p:sp>
      <p:sp>
        <p:nvSpPr>
          <p:cNvPr id="7" name="AutoShape 7"/>
          <p:cNvSpPr/>
          <p:nvPr/>
        </p:nvSpPr>
        <p:spPr>
          <a:xfrm>
            <a:off x="952500" y="2540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回归业务本源，深度解析拉新的核心价值与底层逻辑，厘清我们究竟在创造什么价值、满足什么市场需求。</a:t>
            </a:r>
            <a:endParaRPr lang="en-US" sz="1100"/>
          </a:p>
        </p:txBody>
      </p:sp>
      <p:sp>
        <p:nvSpPr>
          <p:cNvPr id="8" name="AutoShape 8"/>
          <p:cNvSpPr/>
          <p:nvPr/>
        </p:nvSpPr>
        <p:spPr>
          <a:xfrm>
            <a:off x="4394200" y="1778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84700" y="1968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0" name="AutoShape 10"/>
          <p:cNvSpPr/>
          <p:nvPr/>
        </p:nvSpPr>
        <p:spPr>
          <a:xfrm>
            <a:off x="5219700" y="2006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权益金质押规则</a:t>
            </a:r>
            <a:endParaRPr lang="en-US" sz="1100"/>
          </a:p>
        </p:txBody>
      </p:sp>
      <p:sp>
        <p:nvSpPr>
          <p:cNvPr id="11" name="AutoShape 11"/>
          <p:cNvSpPr/>
          <p:nvPr/>
        </p:nvSpPr>
        <p:spPr>
          <a:xfrm>
            <a:off x="4584700" y="2540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清晰界定会员准入门槛，详解权益金质押的金额标准、支付方式，以及质押后所享有的基础权益与责任。</a:t>
            </a:r>
            <a:endParaRPr lang="en-US" sz="1100"/>
          </a:p>
        </p:txBody>
      </p:sp>
      <p:sp>
        <p:nvSpPr>
          <p:cNvPr id="12" name="AutoShape 12"/>
          <p:cNvSpPr/>
          <p:nvPr/>
        </p:nvSpPr>
        <p:spPr>
          <a:xfrm>
            <a:off x="8026400" y="1778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216900" y="1968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4" name="AutoShape 14"/>
          <p:cNvSpPr/>
          <p:nvPr/>
        </p:nvSpPr>
        <p:spPr>
          <a:xfrm>
            <a:off x="8851900" y="2006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业绩考核标准</a:t>
            </a:r>
            <a:endParaRPr lang="en-US" sz="1100"/>
          </a:p>
        </p:txBody>
      </p:sp>
      <p:sp>
        <p:nvSpPr>
          <p:cNvPr id="15" name="AutoShape 15"/>
          <p:cNvSpPr/>
          <p:nvPr/>
        </p:nvSpPr>
        <p:spPr>
          <a:xfrm>
            <a:off x="8216900" y="2540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拆解各职级晋升的核心考核指标，涵盖个人业绩贡献、团队规模扩张、成员留存率等关键维度，明确成长路径。</a:t>
            </a:r>
            <a:endParaRPr lang="en-US" sz="1100"/>
          </a:p>
        </p:txBody>
      </p:sp>
      <p:sp>
        <p:nvSpPr>
          <p:cNvPr id="16" name="AutoShape 16"/>
          <p:cNvSpPr/>
          <p:nvPr/>
        </p:nvSpPr>
        <p:spPr>
          <a:xfrm>
            <a:off x="762000" y="3683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952500" y="3873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18" name="AutoShape 18"/>
          <p:cNvSpPr/>
          <p:nvPr/>
        </p:nvSpPr>
        <p:spPr>
          <a:xfrm>
            <a:off x="1587500" y="3911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佣金奖励体系</a:t>
            </a:r>
            <a:endParaRPr lang="en-US" sz="1100"/>
          </a:p>
        </p:txBody>
      </p:sp>
      <p:sp>
        <p:nvSpPr>
          <p:cNvPr id="19" name="AutoShape 19"/>
          <p:cNvSpPr/>
          <p:nvPr/>
        </p:nvSpPr>
        <p:spPr>
          <a:xfrm>
            <a:off x="952500" y="4445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全面解析收益构成，包括直推佣金、团队管理奖、级差奖励等；明确结算周期、发放条件及税务相关说明。</a:t>
            </a:r>
            <a:endParaRPr lang="en-US" sz="1100"/>
          </a:p>
        </p:txBody>
      </p:sp>
      <p:sp>
        <p:nvSpPr>
          <p:cNvPr id="20" name="AutoShape 20"/>
          <p:cNvSpPr/>
          <p:nvPr/>
        </p:nvSpPr>
        <p:spPr>
          <a:xfrm>
            <a:off x="4394200" y="3683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4584700" y="3873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22" name="AutoShape 22"/>
          <p:cNvSpPr/>
          <p:nvPr/>
        </p:nvSpPr>
        <p:spPr>
          <a:xfrm>
            <a:off x="5219700" y="3911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到期操作指引</a:t>
            </a:r>
            <a:endParaRPr lang="en-US" sz="1100"/>
          </a:p>
        </p:txBody>
      </p:sp>
      <p:sp>
        <p:nvSpPr>
          <p:cNvPr id="23" name="AutoShape 23"/>
          <p:cNvSpPr/>
          <p:nvPr/>
        </p:nvSpPr>
        <p:spPr>
          <a:xfrm>
            <a:off x="4584700" y="4445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详解权益金到期后的三种处理方案：自动续期、申请退出提现、转投其他产品的具体操作流程与注意事项。</a:t>
            </a:r>
            <a:endParaRPr lang="en-US" sz="1100"/>
          </a:p>
        </p:txBody>
      </p:sp>
      <p:sp>
        <p:nvSpPr>
          <p:cNvPr id="24" name="AutoShape 24"/>
          <p:cNvSpPr/>
          <p:nvPr/>
        </p:nvSpPr>
        <p:spPr>
          <a:xfrm>
            <a:off x="8026400" y="3683000"/>
            <a:ext cx="3378200" cy="17145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25" name="AutoShape 25"/>
          <p:cNvSpPr/>
          <p:nvPr/>
        </p:nvSpPr>
        <p:spPr>
          <a:xfrm>
            <a:off x="8216900" y="38735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06</a:t>
            </a:r>
            <a:endParaRPr lang="en-US" sz="1100"/>
          </a:p>
        </p:txBody>
      </p:sp>
      <p:sp>
        <p:nvSpPr>
          <p:cNvPr id="26" name="AutoShape 26"/>
          <p:cNvSpPr/>
          <p:nvPr/>
        </p:nvSpPr>
        <p:spPr>
          <a:xfrm>
            <a:off x="8851900" y="39116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常见问题 Q&amp;A</a:t>
            </a:r>
            <a:endParaRPr lang="en-US" sz="1100"/>
          </a:p>
        </p:txBody>
      </p:sp>
      <p:sp>
        <p:nvSpPr>
          <p:cNvPr id="27" name="AutoShape 27"/>
          <p:cNvSpPr/>
          <p:nvPr/>
        </p:nvSpPr>
        <p:spPr>
          <a:xfrm>
            <a:off x="8216900" y="4445000"/>
            <a:ext cx="29972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针对注册流程、收益查询、账户安全、税务合规等高频疑问进行官方解答，消除大家的认知盲区与顾虑。</a:t>
            </a:r>
            <a:endParaRPr lang="en-US" sz="1100"/>
          </a:p>
        </p:txBody>
      </p:sp>
      <p:sp>
        <p:nvSpPr>
          <p:cNvPr id="28" name="AutoShape 28"/>
          <p:cNvSpPr/>
          <p:nvPr/>
        </p:nvSpPr>
        <p:spPr>
          <a:xfrm>
            <a:off x="762000" y="5524500"/>
            <a:ext cx="10642600" cy="1016000"/>
          </a:xfrm>
          <a:prstGeom prst="roundRect">
            <a:avLst>
              <a:gd name="adj" fmla="val 0"/>
            </a:avLst>
          </a:prstGeom>
          <a:solidFill>
            <a:srgbClr val="D4AF37">
              <a:alpha val="15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sp>
        <p:nvSpPr>
          <p:cNvPr id="29" name="AutoShape 29"/>
          <p:cNvSpPr/>
          <p:nvPr/>
        </p:nvSpPr>
        <p:spPr>
          <a:xfrm>
            <a:off x="952500" y="5715000"/>
            <a:ext cx="635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07</a:t>
            </a:r>
            <a:endParaRPr lang="en-US" sz="1100"/>
          </a:p>
        </p:txBody>
      </p:sp>
      <p:sp>
        <p:nvSpPr>
          <p:cNvPr id="30" name="AutoShape 30"/>
          <p:cNvSpPr/>
          <p:nvPr/>
        </p:nvSpPr>
        <p:spPr>
          <a:xfrm>
            <a:off x="1651000" y="5689600"/>
            <a:ext cx="927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总结回顾与行动部署</a:t>
            </a:r>
            <a:r>
              <a:rPr lang="en-US" sz="1400" b="0" i="0" u="none" strike="noStrike">
                <a:solidFill>
                  <a:srgbClr val="E0E0E0"/>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系统复盘本次培训的核心知识点，梳理关键业务动作，明确接下来的落地执行计划与重点目标，确保将知识转化为实实在在的业绩成果。</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拉新本质：我们到底在做什么？</a:t>
            </a:r>
            <a:endParaRPr lang="en-US" sz="1100"/>
          </a:p>
        </p:txBody>
      </p:sp>
      <p:sp>
        <p:nvSpPr>
          <p:cNvPr id="4" name="AutoShape 4"/>
          <p:cNvSpPr/>
          <p:nvPr/>
        </p:nvSpPr>
        <p:spPr>
          <a:xfrm>
            <a:off x="762000" y="2095500"/>
            <a:ext cx="10668000" cy="1841500"/>
          </a:xfrm>
          <a:prstGeom prst="roundRect">
            <a:avLst>
              <a:gd name="adj" fmla="val 0"/>
            </a:avLst>
          </a:prstGeom>
          <a:solidFill>
            <a:srgbClr val="000000">
              <a:alpha val="25000"/>
            </a:srgbClr>
          </a:solidFill>
          <a:ln w="12700" cap="flat" cmpd="sng">
            <a:solidFill>
              <a:srgbClr val="D4AF37">
                <a:alpha val="3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2413000"/>
            <a:ext cx="558800" cy="558800"/>
          </a:xfrm>
          <a:prstGeom prst="rect">
            <a:avLst/>
          </a:prstGeom>
        </p:spPr>
      </p:pic>
      <p:sp>
        <p:nvSpPr>
          <p:cNvPr id="6" name="AutoShape 6"/>
          <p:cNvSpPr/>
          <p:nvPr/>
        </p:nvSpPr>
        <p:spPr>
          <a:xfrm>
            <a:off x="1841500" y="2413000"/>
            <a:ext cx="914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核心逻辑：构建“价值交换”的正向循环</a:t>
            </a:r>
            <a:endParaRPr lang="en-US" sz="1100"/>
          </a:p>
        </p:txBody>
      </p:sp>
      <p:sp>
        <p:nvSpPr>
          <p:cNvPr id="7" name="AutoShape 7"/>
          <p:cNvSpPr/>
          <p:nvPr/>
        </p:nvSpPr>
        <p:spPr>
          <a:xfrm>
            <a:off x="1841500" y="2946400"/>
            <a:ext cx="9334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F0F0F0">
                    <a:alpha val="87843"/>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拉新并非单纯的“获客”，而是以业务需求为锚点，为交易所持续输送真实的用户资产数据与高频交易流量。社区用户通过完成平台设定的注册、交易或裂变任务，将自身的社交影响力与时间转化为佣金收益，最终形成“平台获客、用户获利、生态增值”的可持续增长闭环。</a:t>
            </a:r>
            <a:endParaRPr lang="en-US" sz="1100"/>
          </a:p>
        </p:txBody>
      </p:sp>
      <p:sp>
        <p:nvSpPr>
          <p:cNvPr id="8" name="AutoShape 8"/>
          <p:cNvSpPr/>
          <p:nvPr/>
        </p:nvSpPr>
        <p:spPr>
          <a:xfrm>
            <a:off x="762000" y="4318000"/>
            <a:ext cx="3378200" cy="2032000"/>
          </a:xfrm>
          <a:prstGeom prst="roundRect">
            <a:avLst>
              <a:gd name="adj" fmla="val 0"/>
            </a:avLst>
          </a:prstGeom>
          <a:solidFill>
            <a:srgbClr val="D4AF37">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4572000"/>
            <a:ext cx="381000" cy="381000"/>
          </a:xfrm>
          <a:prstGeom prst="rect">
            <a:avLst/>
          </a:prstGeom>
        </p:spPr>
      </p:pic>
      <p:sp>
        <p:nvSpPr>
          <p:cNvPr id="10" name="AutoShape 10"/>
          <p:cNvSpPr/>
          <p:nvPr/>
        </p:nvSpPr>
        <p:spPr>
          <a:xfrm>
            <a:off x="1524000" y="457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上币方 · 价值投入</a:t>
            </a:r>
            <a:endParaRPr lang="en-US" sz="1100"/>
          </a:p>
        </p:txBody>
      </p:sp>
      <p:sp>
        <p:nvSpPr>
          <p:cNvPr id="11" name="AutoShape 11"/>
          <p:cNvSpPr/>
          <p:nvPr/>
        </p:nvSpPr>
        <p:spPr>
          <a:xfrm>
            <a:off x="1016000" y="5143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DCDCDC">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作为需求发起方，提供资金预算与激励代币，换取项目在交易所的深度曝光与真实的市场流动性，是整个生态的“燃料引擎”。</a:t>
            </a:r>
            <a:endParaRPr lang="en-US" sz="1100"/>
          </a:p>
        </p:txBody>
      </p:sp>
      <p:sp>
        <p:nvSpPr>
          <p:cNvPr id="12" name="AutoShape 12"/>
          <p:cNvSpPr/>
          <p:nvPr/>
        </p:nvSpPr>
        <p:spPr>
          <a:xfrm>
            <a:off x="4406900" y="4318000"/>
            <a:ext cx="3378200" cy="2032000"/>
          </a:xfrm>
          <a:prstGeom prst="roundRect">
            <a:avLst>
              <a:gd name="adj" fmla="val 0"/>
            </a:avLst>
          </a:prstGeom>
          <a:solidFill>
            <a:srgbClr val="D4AF37">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660900" y="4572000"/>
            <a:ext cx="381000" cy="381000"/>
          </a:xfrm>
          <a:prstGeom prst="rect">
            <a:avLst/>
          </a:prstGeom>
        </p:spPr>
      </p:pic>
      <p:sp>
        <p:nvSpPr>
          <p:cNvPr id="14" name="AutoShape 14"/>
          <p:cNvSpPr/>
          <p:nvPr/>
        </p:nvSpPr>
        <p:spPr>
          <a:xfrm>
            <a:off x="5168900" y="457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交易所 · 场景承载</a:t>
            </a:r>
            <a:endParaRPr lang="en-US" sz="1100"/>
          </a:p>
        </p:txBody>
      </p:sp>
      <p:sp>
        <p:nvSpPr>
          <p:cNvPr id="15" name="AutoShape 15"/>
          <p:cNvSpPr/>
          <p:nvPr/>
        </p:nvSpPr>
        <p:spPr>
          <a:xfrm>
            <a:off x="4660900" y="5143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DCDCDC">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提供合规的交易场景与任务分发机制，承接流量并完成用户转化，同时保障资金结算的安全与效率，是生态的“价值枢纽”。</a:t>
            </a:r>
            <a:endParaRPr lang="en-US" sz="1100"/>
          </a:p>
        </p:txBody>
      </p:sp>
      <p:sp>
        <p:nvSpPr>
          <p:cNvPr id="16" name="AutoShape 16"/>
          <p:cNvSpPr/>
          <p:nvPr/>
        </p:nvSpPr>
        <p:spPr>
          <a:xfrm>
            <a:off x="8051800" y="4318000"/>
            <a:ext cx="3378200" cy="2032000"/>
          </a:xfrm>
          <a:prstGeom prst="roundRect">
            <a:avLst>
              <a:gd name="adj" fmla="val 0"/>
            </a:avLst>
          </a:prstGeom>
          <a:solidFill>
            <a:srgbClr val="D4AF37">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305800" y="4572000"/>
            <a:ext cx="381000" cy="381000"/>
          </a:xfrm>
          <a:prstGeom prst="rect">
            <a:avLst/>
          </a:prstGeom>
        </p:spPr>
      </p:pic>
      <p:sp>
        <p:nvSpPr>
          <p:cNvPr id="18" name="AutoShape 18"/>
          <p:cNvSpPr/>
          <p:nvPr/>
        </p:nvSpPr>
        <p:spPr>
          <a:xfrm>
            <a:off x="8813800" y="4572000"/>
            <a:ext cx="254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社区用户 · 价值变现</a:t>
            </a:r>
            <a:endParaRPr lang="en-US" sz="1100"/>
          </a:p>
        </p:txBody>
      </p:sp>
      <p:sp>
        <p:nvSpPr>
          <p:cNvPr id="19" name="AutoShape 19"/>
          <p:cNvSpPr/>
          <p:nvPr/>
        </p:nvSpPr>
        <p:spPr>
          <a:xfrm>
            <a:off x="8305800" y="5143500"/>
            <a:ext cx="28702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DCDCDC">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投入个人的社交资源与时间成本，完成平台任务即可获得即时的佣金回报，实现闲置影响力的资产化，是生态的“执行终端”。</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拉新本质：佣金来源的三大支柱</a:t>
            </a:r>
            <a:endParaRPr lang="en-US" sz="1100"/>
          </a:p>
        </p:txBody>
      </p:sp>
      <p:sp>
        <p:nvSpPr>
          <p:cNvPr id="4" name="AutoShape 4"/>
          <p:cNvSpPr/>
          <p:nvPr>
            <p:custDataLst>
              <p:tags r:id="rId2"/>
            </p:custDataLst>
          </p:nvPr>
        </p:nvSpPr>
        <p:spPr>
          <a:xfrm>
            <a:off x="762000" y="2032000"/>
            <a:ext cx="3378200" cy="35560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2349500"/>
            <a:ext cx="457200" cy="457200"/>
          </a:xfrm>
          <a:prstGeom prst="rect">
            <a:avLst/>
          </a:prstGeom>
        </p:spPr>
      </p:pic>
      <p:sp>
        <p:nvSpPr>
          <p:cNvPr id="6" name="AutoShape 6"/>
          <p:cNvSpPr/>
          <p:nvPr>
            <p:custDataLst>
              <p:tags r:id="rId6"/>
            </p:custDataLst>
          </p:nvPr>
        </p:nvSpPr>
        <p:spPr>
          <a:xfrm>
            <a:off x="16002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权益质押金收益</a:t>
            </a:r>
            <a:endParaRPr lang="en-US" sz="1100"/>
          </a:p>
        </p:txBody>
      </p:sp>
      <p:cxnSp>
        <p:nvCxnSpPr>
          <p:cNvPr id="7" name="Connector 7"/>
          <p:cNvCxnSpPr/>
          <p:nvPr>
            <p:custDataLst>
              <p:tags r:id="rId7"/>
            </p:custDataLst>
          </p:nvPr>
        </p:nvCxnSpPr>
        <p:spPr>
          <a:xfrm rot="-15211">
            <a:off x="1016014" y="2978150"/>
            <a:ext cx="28702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8" name="AutoShape 8"/>
          <p:cNvSpPr/>
          <p:nvPr>
            <p:custDataLst>
              <p:tags r:id="rId8"/>
            </p:custDataLst>
          </p:nvPr>
        </p:nvSpPr>
        <p:spPr>
          <a:xfrm>
            <a:off x="10160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5F5F5">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用户质押的权益金被交易所灵活运用于闪电贷、做市商等多元金融业务，通过资本运作产生增值利润。平台将其中部分收益持续反哺社区，形成“资金质押-价值创造-收益共享”的良性循环，为用户构建稳定的被动收益渠道。</a:t>
            </a:r>
            <a:endParaRPr lang="en-US" sz="1100"/>
          </a:p>
        </p:txBody>
      </p:sp>
      <p:sp>
        <p:nvSpPr>
          <p:cNvPr id="9" name="AutoShape 9"/>
          <p:cNvSpPr/>
          <p:nvPr>
            <p:custDataLst>
              <p:tags r:id="rId9"/>
            </p:custDataLst>
          </p:nvPr>
        </p:nvSpPr>
        <p:spPr>
          <a:xfrm>
            <a:off x="4406900" y="2032000"/>
            <a:ext cx="3378200" cy="35560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4660900" y="2349500"/>
            <a:ext cx="457200" cy="457200"/>
          </a:xfrm>
          <a:prstGeom prst="rect">
            <a:avLst/>
          </a:prstGeom>
        </p:spPr>
      </p:pic>
      <p:sp>
        <p:nvSpPr>
          <p:cNvPr id="11" name="AutoShape 11"/>
          <p:cNvSpPr/>
          <p:nvPr>
            <p:custDataLst>
              <p:tags r:id="rId13"/>
            </p:custDataLst>
          </p:nvPr>
        </p:nvSpPr>
        <p:spPr>
          <a:xfrm>
            <a:off x="52451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交易所流量需求</a:t>
            </a:r>
            <a:endParaRPr lang="en-US" sz="1100"/>
          </a:p>
        </p:txBody>
      </p:sp>
      <p:cxnSp>
        <p:nvCxnSpPr>
          <p:cNvPr id="12" name="Connector 12"/>
          <p:cNvCxnSpPr/>
          <p:nvPr>
            <p:custDataLst>
              <p:tags r:id="rId14"/>
            </p:custDataLst>
          </p:nvPr>
        </p:nvCxnSpPr>
        <p:spPr>
          <a:xfrm rot="-15211">
            <a:off x="4660914" y="2978150"/>
            <a:ext cx="28702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13" name="AutoShape 13"/>
          <p:cNvSpPr/>
          <p:nvPr>
            <p:custDataLst>
              <p:tags r:id="rId15"/>
            </p:custDataLst>
          </p:nvPr>
        </p:nvSpPr>
        <p:spPr>
          <a:xfrm>
            <a:off x="46609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5F5F5">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交易所的市值管理与流动性深度，高度依赖真实的用户基数与活跃的交易数据。流量规模直接决定了平台的行业话语权与盈利能力，因此交易所愿意为高质量的用户增长、真实有效的交易买单，以此夯实平台生态的价值基石。</a:t>
            </a:r>
            <a:endParaRPr lang="en-US" sz="1100"/>
          </a:p>
        </p:txBody>
      </p:sp>
      <p:sp>
        <p:nvSpPr>
          <p:cNvPr id="14" name="AutoShape 14"/>
          <p:cNvSpPr/>
          <p:nvPr>
            <p:custDataLst>
              <p:tags r:id="rId16"/>
            </p:custDataLst>
          </p:nvPr>
        </p:nvSpPr>
        <p:spPr>
          <a:xfrm>
            <a:off x="8051800" y="2032000"/>
            <a:ext cx="3378200" cy="35560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custDataLst>
              <p:tags r:id="rId17"/>
            </p:custDataLst>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8305800" y="2349500"/>
            <a:ext cx="457200" cy="457200"/>
          </a:xfrm>
          <a:prstGeom prst="rect">
            <a:avLst/>
          </a:prstGeom>
        </p:spPr>
      </p:pic>
      <p:sp>
        <p:nvSpPr>
          <p:cNvPr id="16" name="AutoShape 16"/>
          <p:cNvSpPr/>
          <p:nvPr>
            <p:custDataLst>
              <p:tags r:id="rId20"/>
            </p:custDataLst>
          </p:nvPr>
        </p:nvSpPr>
        <p:spPr>
          <a:xfrm>
            <a:off x="8890000" y="2349500"/>
            <a:ext cx="2540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上币方买量需求</a:t>
            </a:r>
            <a:endParaRPr lang="en-US" sz="1100"/>
          </a:p>
        </p:txBody>
      </p:sp>
      <p:cxnSp>
        <p:nvCxnSpPr>
          <p:cNvPr id="17" name="Connector 17"/>
          <p:cNvCxnSpPr/>
          <p:nvPr>
            <p:custDataLst>
              <p:tags r:id="rId21"/>
            </p:custDataLst>
          </p:nvPr>
        </p:nvCxnSpPr>
        <p:spPr>
          <a:xfrm rot="-15211">
            <a:off x="8305814" y="2978150"/>
            <a:ext cx="28702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18" name="AutoShape 18"/>
          <p:cNvSpPr/>
          <p:nvPr>
            <p:custDataLst>
              <p:tags r:id="rId22"/>
            </p:custDataLst>
          </p:nvPr>
        </p:nvSpPr>
        <p:spPr>
          <a:xfrm>
            <a:off x="8305800" y="3175000"/>
            <a:ext cx="2870200" cy="215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5F5F5">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项目方为提升代币的市场流动性与社区关注度，主动向交易所采购精准流量。交易所将推广任务分发至社区，用户完成持币、交易等任务后，平台将于T+1工作日依据任务完成量进行佣金结算，实现项目方、平台与用户的价值共赢。</a:t>
            </a:r>
            <a:endParaRPr lang="en-US" sz="1100"/>
          </a:p>
        </p:txBody>
      </p:sp>
      <p:sp>
        <p:nvSpPr>
          <p:cNvPr id="19" name="AutoShape 19"/>
          <p:cNvSpPr/>
          <p:nvPr/>
        </p:nvSpPr>
        <p:spPr>
          <a:xfrm>
            <a:off x="762000" y="5905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三大收益支柱相互赋能，构建起可持续、高增长的社区价值共创体系，为平台生态的长期繁荣提供坚实的经济保障。</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拉新本质：三方共赢生态图</a:t>
            </a:r>
            <a:endParaRPr lang="en-US" sz="1100"/>
          </a:p>
        </p:txBody>
      </p:sp>
      <p:sp>
        <p:nvSpPr>
          <p:cNvPr id="4" name="AutoShape 4"/>
          <p:cNvSpPr/>
          <p:nvPr/>
        </p:nvSpPr>
        <p:spPr>
          <a:xfrm>
            <a:off x="762000" y="1905000"/>
            <a:ext cx="3429000" cy="2286000"/>
          </a:xfrm>
          <a:prstGeom prst="roundRect">
            <a:avLst>
              <a:gd name="adj" fmla="val 0"/>
            </a:avLst>
          </a:prstGeom>
          <a:solidFill>
            <a:srgbClr val="FFFFFF">
              <a:alpha val="8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095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上币方 · 需求侧</a:t>
            </a:r>
            <a:endParaRPr lang="en-US" sz="1100"/>
          </a:p>
        </p:txBody>
      </p:sp>
      <p:sp>
        <p:nvSpPr>
          <p:cNvPr id="6" name="AutoShape 6"/>
          <p:cNvSpPr/>
          <p:nvPr/>
        </p:nvSpPr>
        <p:spPr>
          <a:xfrm>
            <a:off x="952500" y="2603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核心诉求：亟需真实的交易深度与市场关注度，解决冷启动难题，提升代币流动性与项目曝光度。</a:t>
            </a:r>
            <a:endParaRPr lang="en-US" sz="1100"/>
          </a:p>
        </p:txBody>
      </p:sp>
      <p:sp>
        <p:nvSpPr>
          <p:cNvPr id="7" name="AutoShape 7"/>
          <p:cNvSpPr/>
          <p:nvPr/>
        </p:nvSpPr>
        <p:spPr>
          <a:xfrm>
            <a:off x="952500" y="3683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动作：支付流量费用 + 提供代币激励池</a:t>
            </a:r>
            <a:endParaRPr lang="en-US" sz="1100"/>
          </a:p>
        </p:txBody>
      </p:sp>
      <p:sp>
        <p:nvSpPr>
          <p:cNvPr id="8" name="AutoShape 8"/>
          <p:cNvSpPr/>
          <p:nvPr/>
        </p:nvSpPr>
        <p:spPr>
          <a:xfrm>
            <a:off x="4381500" y="1905000"/>
            <a:ext cx="3429000" cy="2286000"/>
          </a:xfrm>
          <a:prstGeom prst="roundRect">
            <a:avLst>
              <a:gd name="adj" fmla="val 0"/>
            </a:avLst>
          </a:prstGeom>
          <a:solidFill>
            <a:srgbClr val="FFFFFF">
              <a:alpha val="8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572000" y="2095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交易所 · 平台枢纽</a:t>
            </a:r>
            <a:endParaRPr lang="en-US" sz="1100"/>
          </a:p>
        </p:txBody>
      </p:sp>
      <p:sp>
        <p:nvSpPr>
          <p:cNvPr id="10" name="AutoShape 10"/>
          <p:cNvSpPr/>
          <p:nvPr/>
        </p:nvSpPr>
        <p:spPr>
          <a:xfrm>
            <a:off x="4572000" y="2603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核心价值：作为流量分发与撮合中心，承接项目方需求，连接海量用户，沉淀真实有效的交易数据。</a:t>
            </a:r>
            <a:endParaRPr lang="en-US" sz="1100"/>
          </a:p>
        </p:txBody>
      </p:sp>
      <p:sp>
        <p:nvSpPr>
          <p:cNvPr id="11" name="AutoShape 11"/>
          <p:cNvSpPr/>
          <p:nvPr/>
        </p:nvSpPr>
        <p:spPr>
          <a:xfrm>
            <a:off x="4572000" y="3683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动作：分发交易任务 + T+1 佣金结算</a:t>
            </a:r>
            <a:endParaRPr lang="en-US" sz="1100"/>
          </a:p>
        </p:txBody>
      </p:sp>
      <p:sp>
        <p:nvSpPr>
          <p:cNvPr id="12" name="AutoShape 12"/>
          <p:cNvSpPr/>
          <p:nvPr/>
        </p:nvSpPr>
        <p:spPr>
          <a:xfrm>
            <a:off x="8001000" y="1905000"/>
            <a:ext cx="3429000" cy="2286000"/>
          </a:xfrm>
          <a:prstGeom prst="roundRect">
            <a:avLst>
              <a:gd name="adj" fmla="val 0"/>
            </a:avLst>
          </a:prstGeom>
          <a:solidFill>
            <a:srgbClr val="FFFFFF">
              <a:alpha val="8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8191500" y="2095500"/>
            <a:ext cx="317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Reborn基金会 · 供给侧</a:t>
            </a:r>
            <a:endParaRPr lang="en-US" sz="1100"/>
          </a:p>
        </p:txBody>
      </p:sp>
      <p:sp>
        <p:nvSpPr>
          <p:cNvPr id="14" name="AutoShape 14"/>
          <p:cNvSpPr/>
          <p:nvPr/>
        </p:nvSpPr>
        <p:spPr>
          <a:xfrm>
            <a:off x="8191500" y="26035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核心角色：聚合全球活跃用户，通过标准化任务体系高效完成交易动作，构建高粘性的共识社区。</a:t>
            </a:r>
            <a:endParaRPr lang="en-US" sz="1100"/>
          </a:p>
        </p:txBody>
      </p:sp>
      <p:sp>
        <p:nvSpPr>
          <p:cNvPr id="15" name="AutoShape 15"/>
          <p:cNvSpPr/>
          <p:nvPr/>
        </p:nvSpPr>
        <p:spPr>
          <a:xfrm>
            <a:off x="8191500" y="3683000"/>
            <a:ext cx="304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1" i="0"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动作：执行交易任务 + 赚取佣金收益</a:t>
            </a:r>
            <a:endParaRPr lang="en-US" sz="1100"/>
          </a:p>
        </p:txBody>
      </p:sp>
      <p:sp>
        <p:nvSpPr>
          <p:cNvPr id="16" name="AutoShape 16"/>
          <p:cNvSpPr/>
          <p:nvPr/>
        </p:nvSpPr>
        <p:spPr>
          <a:xfrm>
            <a:off x="762000" y="4699000"/>
            <a:ext cx="3429000" cy="1397000"/>
          </a:xfrm>
          <a:prstGeom prst="roundRect">
            <a:avLst>
              <a:gd name="adj" fmla="val 0"/>
            </a:avLst>
          </a:prstGeom>
          <a:solidFill>
            <a:srgbClr val="D4AF37">
              <a:alpha val="12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4889500"/>
            <a:ext cx="304800" cy="304800"/>
          </a:xfrm>
          <a:prstGeom prst="rect">
            <a:avLst/>
          </a:prstGeom>
        </p:spPr>
      </p:pic>
      <p:sp>
        <p:nvSpPr>
          <p:cNvPr id="18" name="AutoShape 18"/>
          <p:cNvSpPr/>
          <p:nvPr/>
        </p:nvSpPr>
        <p:spPr>
          <a:xfrm>
            <a:off x="1333500" y="4889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STEP 01：流量采购与启动</a:t>
            </a:r>
            <a:endParaRPr lang="en-US" sz="1100"/>
          </a:p>
        </p:txBody>
      </p:sp>
      <p:sp>
        <p:nvSpPr>
          <p:cNvPr id="19" name="AutoShape 19"/>
          <p:cNvSpPr/>
          <p:nvPr/>
        </p:nvSpPr>
        <p:spPr>
          <a:xfrm>
            <a:off x="952500" y="533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6E6E6">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上币方投入资金购买交易所流量资源，将代币注入任务池，正式发起市场推广与交易激励计划。</a:t>
            </a:r>
            <a:endParaRPr lang="en-US" sz="1100"/>
          </a:p>
        </p:txBody>
      </p:sp>
      <p:sp>
        <p:nvSpPr>
          <p:cNvPr id="20" name="AutoShape 20"/>
          <p:cNvSpPr/>
          <p:nvPr/>
        </p:nvSpPr>
        <p:spPr>
          <a:xfrm>
            <a:off x="4381500" y="4699000"/>
            <a:ext cx="3429000" cy="1397000"/>
          </a:xfrm>
          <a:prstGeom prst="roundRect">
            <a:avLst>
              <a:gd name="adj" fmla="val 0"/>
            </a:avLst>
          </a:prstGeom>
          <a:solidFill>
            <a:srgbClr val="D4AF37">
              <a:alpha val="12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572000" y="4889500"/>
            <a:ext cx="304800" cy="304800"/>
          </a:xfrm>
          <a:prstGeom prst="rect">
            <a:avLst/>
          </a:prstGeom>
        </p:spPr>
      </p:pic>
      <p:sp>
        <p:nvSpPr>
          <p:cNvPr id="22" name="AutoShape 22"/>
          <p:cNvSpPr/>
          <p:nvPr/>
        </p:nvSpPr>
        <p:spPr>
          <a:xfrm>
            <a:off x="4953000" y="4889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STEP 02：任务分发与执行</a:t>
            </a:r>
            <a:endParaRPr lang="en-US" sz="1100"/>
          </a:p>
        </p:txBody>
      </p:sp>
      <p:sp>
        <p:nvSpPr>
          <p:cNvPr id="23" name="AutoShape 23"/>
          <p:cNvSpPr/>
          <p:nvPr/>
        </p:nvSpPr>
        <p:spPr>
          <a:xfrm>
            <a:off x="4572000" y="533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6E6E6">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交易所将任务精准分发至社区用户，用户按要求完成交易动作，交易所实时记录数据，保障真实有效。</a:t>
            </a:r>
            <a:endParaRPr lang="en-US" sz="1100"/>
          </a:p>
        </p:txBody>
      </p:sp>
      <p:sp>
        <p:nvSpPr>
          <p:cNvPr id="24" name="AutoShape 24"/>
          <p:cNvSpPr/>
          <p:nvPr/>
        </p:nvSpPr>
        <p:spPr>
          <a:xfrm>
            <a:off x="8001000" y="4699000"/>
            <a:ext cx="3429000" cy="1397000"/>
          </a:xfrm>
          <a:prstGeom prst="roundRect">
            <a:avLst>
              <a:gd name="adj" fmla="val 0"/>
            </a:avLst>
          </a:prstGeom>
          <a:solidFill>
            <a:srgbClr val="D4AF37">
              <a:alpha val="12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191500" y="4889500"/>
            <a:ext cx="304800" cy="304800"/>
          </a:xfrm>
          <a:prstGeom prst="rect">
            <a:avLst/>
          </a:prstGeom>
        </p:spPr>
      </p:pic>
      <p:sp>
        <p:nvSpPr>
          <p:cNvPr id="26" name="AutoShape 26"/>
          <p:cNvSpPr/>
          <p:nvPr/>
        </p:nvSpPr>
        <p:spPr>
          <a:xfrm>
            <a:off x="8572500" y="4889500"/>
            <a:ext cx="2794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STEP 03：结算反哺与闭环</a:t>
            </a:r>
            <a:endParaRPr lang="en-US" sz="1100"/>
          </a:p>
        </p:txBody>
      </p:sp>
      <p:sp>
        <p:nvSpPr>
          <p:cNvPr id="27" name="AutoShape 27"/>
          <p:cNvSpPr/>
          <p:nvPr/>
        </p:nvSpPr>
        <p:spPr>
          <a:xfrm>
            <a:off x="8191500" y="533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E6E6E6">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交易所按T+1规则与基金会结算佣金，收益分配给用户，吸引更多用户加入，形成良性的商业闭环。</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会员权益金质押规则</a:t>
            </a:r>
            <a:endParaRPr lang="en-US" sz="1100"/>
          </a:p>
        </p:txBody>
      </p:sp>
      <p:sp>
        <p:nvSpPr>
          <p:cNvPr id="4" name="AutoShape 4"/>
          <p:cNvSpPr/>
          <p:nvPr/>
        </p:nvSpPr>
        <p:spPr>
          <a:xfrm>
            <a:off x="762000" y="2032000"/>
            <a:ext cx="3302000" cy="279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2349500"/>
            <a:ext cx="508000" cy="508000"/>
          </a:xfrm>
          <a:prstGeom prst="rect">
            <a:avLst/>
          </a:prstGeom>
        </p:spPr>
      </p:pic>
      <p:sp>
        <p:nvSpPr>
          <p:cNvPr id="6" name="AutoShape 6"/>
          <p:cNvSpPr/>
          <p:nvPr/>
        </p:nvSpPr>
        <p:spPr>
          <a:xfrm>
            <a:off x="17145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准入质押门槛</a:t>
            </a:r>
            <a:endParaRPr lang="en-US" sz="1100"/>
          </a:p>
        </p:txBody>
      </p:sp>
      <p:cxnSp>
        <p:nvCxnSpPr>
          <p:cNvPr id="7" name="Connector 7"/>
          <p:cNvCxnSpPr/>
          <p:nvPr/>
        </p:nvCxnSpPr>
        <p:spPr>
          <a:xfrm rot="-16370">
            <a:off x="1079515" y="3105150"/>
            <a:ext cx="2667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8" name="AutoShape 8"/>
          <p:cNvSpPr/>
          <p:nvPr/>
        </p:nvSpPr>
        <p:spPr>
          <a:xfrm>
            <a:off x="1016000" y="3302000"/>
            <a:ext cx="279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1,000 USDT</a:t>
            </a:r>
            <a:endParaRPr lang="en-US" sz="1100"/>
          </a:p>
        </p:txBody>
      </p:sp>
      <p:sp>
        <p:nvSpPr>
          <p:cNvPr id="9" name="AutoShape 9"/>
          <p:cNvSpPr/>
          <p:nvPr/>
        </p:nvSpPr>
        <p:spPr>
          <a:xfrm>
            <a:off x="1016000" y="4191000"/>
            <a:ext cx="279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成为平台会员的唯一凭证</a:t>
            </a:r>
            <a:b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锁定即刻激活全平台权益</a:t>
            </a:r>
            <a:endParaRPr lang="en-US" sz="1100"/>
          </a:p>
        </p:txBody>
      </p:sp>
      <p:sp>
        <p:nvSpPr>
          <p:cNvPr id="10" name="AutoShape 10"/>
          <p:cNvSpPr/>
          <p:nvPr/>
        </p:nvSpPr>
        <p:spPr>
          <a:xfrm>
            <a:off x="4445000" y="2032000"/>
            <a:ext cx="3302000" cy="279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762500" y="2349500"/>
            <a:ext cx="508000" cy="508000"/>
          </a:xfrm>
          <a:prstGeom prst="rect">
            <a:avLst/>
          </a:prstGeom>
        </p:spPr>
      </p:pic>
      <p:sp>
        <p:nvSpPr>
          <p:cNvPr id="12" name="AutoShape 12"/>
          <p:cNvSpPr/>
          <p:nvPr/>
        </p:nvSpPr>
        <p:spPr>
          <a:xfrm>
            <a:off x="53975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循环结算周期</a:t>
            </a:r>
            <a:endParaRPr lang="en-US" sz="1100"/>
          </a:p>
        </p:txBody>
      </p:sp>
      <p:cxnSp>
        <p:nvCxnSpPr>
          <p:cNvPr id="13" name="Connector 13"/>
          <p:cNvCxnSpPr/>
          <p:nvPr/>
        </p:nvCxnSpPr>
        <p:spPr>
          <a:xfrm rot="-16370">
            <a:off x="4762515" y="3105150"/>
            <a:ext cx="2667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14" name="AutoShape 14"/>
          <p:cNvSpPr/>
          <p:nvPr/>
        </p:nvSpPr>
        <p:spPr>
          <a:xfrm>
            <a:off x="4699000" y="3302000"/>
            <a:ext cx="279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30 天 / 轮</a:t>
            </a:r>
            <a:endParaRPr lang="en-US" sz="1100"/>
          </a:p>
        </p:txBody>
      </p:sp>
      <p:sp>
        <p:nvSpPr>
          <p:cNvPr id="15" name="AutoShape 15"/>
          <p:cNvSpPr/>
          <p:nvPr/>
        </p:nvSpPr>
        <p:spPr>
          <a:xfrm>
            <a:off x="4699000" y="4191000"/>
            <a:ext cx="279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标准化月度运营周期</a:t>
            </a:r>
            <a:b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自动核算并发放当轮收益</a:t>
            </a:r>
            <a:endParaRPr lang="en-US" sz="1100"/>
          </a:p>
        </p:txBody>
      </p:sp>
      <p:sp>
        <p:nvSpPr>
          <p:cNvPr id="16" name="AutoShape 16"/>
          <p:cNvSpPr/>
          <p:nvPr/>
        </p:nvSpPr>
        <p:spPr>
          <a:xfrm>
            <a:off x="8128000" y="2032000"/>
            <a:ext cx="3302000" cy="279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445500" y="2349500"/>
            <a:ext cx="508000" cy="508000"/>
          </a:xfrm>
          <a:prstGeom prst="rect">
            <a:avLst/>
          </a:prstGeom>
        </p:spPr>
      </p:pic>
      <p:sp>
        <p:nvSpPr>
          <p:cNvPr id="18" name="AutoShape 18"/>
          <p:cNvSpPr/>
          <p:nvPr/>
        </p:nvSpPr>
        <p:spPr>
          <a:xfrm>
            <a:off x="9080500" y="2413000"/>
            <a:ext cx="228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到期灵活处置</a:t>
            </a:r>
            <a:endParaRPr lang="en-US" sz="1100"/>
          </a:p>
        </p:txBody>
      </p:sp>
      <p:cxnSp>
        <p:nvCxnSpPr>
          <p:cNvPr id="19" name="Connector 19"/>
          <p:cNvCxnSpPr/>
          <p:nvPr/>
        </p:nvCxnSpPr>
        <p:spPr>
          <a:xfrm rot="-16370">
            <a:off x="8445515" y="3105150"/>
            <a:ext cx="2667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20" name="AutoShape 20"/>
          <p:cNvSpPr/>
          <p:nvPr/>
        </p:nvSpPr>
        <p:spPr>
          <a:xfrm>
            <a:off x="8382000" y="3302000"/>
            <a:ext cx="2794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递延 或 提取</a:t>
            </a:r>
            <a:endParaRPr lang="en-US" sz="1100"/>
          </a:p>
        </p:txBody>
      </p:sp>
      <p:sp>
        <p:nvSpPr>
          <p:cNvPr id="21" name="AutoShape 21"/>
          <p:cNvSpPr/>
          <p:nvPr/>
        </p:nvSpPr>
        <p:spPr>
          <a:xfrm>
            <a:off x="8382000" y="4191000"/>
            <a:ext cx="2794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支持手动选择权益延续</a:t>
            </a:r>
            <a:b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或随时提取本金，资金自主</a:t>
            </a:r>
            <a:endParaRPr lang="en-US" sz="1100"/>
          </a:p>
        </p:txBody>
      </p:sp>
      <p:sp>
        <p:nvSpPr>
          <p:cNvPr id="22" name="AutoShape 22"/>
          <p:cNvSpPr/>
          <p:nvPr/>
        </p:nvSpPr>
        <p:spPr>
          <a:xfrm>
            <a:off x="762000" y="5334000"/>
            <a:ext cx="10668000" cy="952500"/>
          </a:xfrm>
          <a:prstGeom prst="roundRect">
            <a:avLst>
              <a:gd name="adj" fmla="val 0"/>
            </a:avLst>
          </a:prstGeom>
          <a:solidFill>
            <a:srgbClr val="0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1016000" y="5461000"/>
            <a:ext cx="10160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规则补充：权益金由智能合约实时托管，资金流向透明可追溯；若到期未进行手动操作，系统将默认执行「权益递延」，保障会员身份及收益权益的连续性，无资金冻结风险。</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会员权益金质押规则：质押流程</a:t>
            </a:r>
            <a:endParaRPr lang="en-US" sz="1100"/>
          </a:p>
        </p:txBody>
      </p:sp>
      <p:sp>
        <p:nvSpPr>
          <p:cNvPr id="4" name="AutoShape 4"/>
          <p:cNvSpPr/>
          <p:nvPr/>
        </p:nvSpPr>
        <p:spPr>
          <a:xfrm>
            <a:off x="762000" y="1778000"/>
            <a:ext cx="3302000" cy="152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032000"/>
            <a:ext cx="406400" cy="406400"/>
          </a:xfrm>
          <a:prstGeom prst="rect">
            <a:avLst/>
          </a:prstGeom>
        </p:spPr>
      </p:pic>
      <p:sp>
        <p:nvSpPr>
          <p:cNvPr id="6" name="AutoShape 6"/>
          <p:cNvSpPr/>
          <p:nvPr/>
        </p:nvSpPr>
        <p:spPr>
          <a:xfrm>
            <a:off x="1524000" y="2057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资金质押</a:t>
            </a:r>
            <a:endParaRPr lang="en-US" sz="1100"/>
          </a:p>
        </p:txBody>
      </p:sp>
      <p:sp>
        <p:nvSpPr>
          <p:cNvPr id="7" name="AutoShape 7"/>
          <p:cNvSpPr/>
          <p:nvPr/>
        </p:nvSpPr>
        <p:spPr>
          <a:xfrm>
            <a:off x="1016000" y="2603500"/>
            <a:ext cx="279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用户自愿质押1000U作为权益保证金，完成质押门槛的准入条件，正式开启权益周期。</a:t>
            </a:r>
            <a:endParaRPr lang="en-US" sz="1100"/>
          </a:p>
        </p:txBody>
      </p:sp>
      <p:cxnSp>
        <p:nvCxnSpPr>
          <p:cNvPr id="8" name="Connector 8"/>
          <p:cNvCxnSpPr/>
          <p:nvPr/>
        </p:nvCxnSpPr>
        <p:spPr>
          <a:xfrm rot="-114549">
            <a:off x="4191106" y="2533650"/>
            <a:ext cx="381000" cy="12700"/>
          </a:xfrm>
          <a:prstGeom prst="line">
            <a:avLst/>
          </a:prstGeom>
          <a:solidFill>
            <a:srgbClr val="DEE0E3">
              <a:alpha val="100000"/>
            </a:srgbClr>
          </a:solidFill>
          <a:ln w="25400" cap="flat" cmpd="sng">
            <a:solidFill>
              <a:srgbClr val="D4AF37">
                <a:alpha val="60000"/>
              </a:srgbClr>
            </a:solidFill>
            <a:prstDash val="solid"/>
            <a:round/>
            <a:headEnd type="none" w="lg" len="lg"/>
            <a:tailEnd type="arrow" w="med" len="med"/>
          </a:ln>
        </p:spPr>
      </p:cxnSp>
      <p:sp>
        <p:nvSpPr>
          <p:cNvPr id="9" name="AutoShape 9"/>
          <p:cNvSpPr/>
          <p:nvPr/>
        </p:nvSpPr>
        <p:spPr>
          <a:xfrm>
            <a:off x="4699000" y="1778000"/>
            <a:ext cx="3302000" cy="152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953000" y="2032000"/>
            <a:ext cx="406400" cy="406400"/>
          </a:xfrm>
          <a:prstGeom prst="rect">
            <a:avLst/>
          </a:prstGeom>
        </p:spPr>
      </p:pic>
      <p:sp>
        <p:nvSpPr>
          <p:cNvPr id="11" name="AutoShape 11"/>
          <p:cNvSpPr/>
          <p:nvPr/>
        </p:nvSpPr>
        <p:spPr>
          <a:xfrm>
            <a:off x="5461000" y="2057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30天锁仓周期</a:t>
            </a:r>
            <a:endParaRPr lang="en-US" sz="1100"/>
          </a:p>
        </p:txBody>
      </p:sp>
      <p:sp>
        <p:nvSpPr>
          <p:cNvPr id="12" name="AutoShape 12"/>
          <p:cNvSpPr/>
          <p:nvPr/>
        </p:nvSpPr>
        <p:spPr>
          <a:xfrm>
            <a:off x="4953000" y="2603500"/>
            <a:ext cx="279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质押成功后自动进入30天固定锁仓期，期间享受会员专属的增值权益与收益回报，不可提前赎回。</a:t>
            </a:r>
            <a:endParaRPr lang="en-US" sz="1100"/>
          </a:p>
        </p:txBody>
      </p:sp>
      <p:cxnSp>
        <p:nvCxnSpPr>
          <p:cNvPr id="13" name="Connector 13"/>
          <p:cNvCxnSpPr/>
          <p:nvPr/>
        </p:nvCxnSpPr>
        <p:spPr>
          <a:xfrm rot="-114549">
            <a:off x="8128106" y="2533650"/>
            <a:ext cx="381000" cy="12700"/>
          </a:xfrm>
          <a:prstGeom prst="line">
            <a:avLst/>
          </a:prstGeom>
          <a:solidFill>
            <a:srgbClr val="DEE0E3">
              <a:alpha val="100000"/>
            </a:srgbClr>
          </a:solidFill>
          <a:ln w="25400" cap="flat" cmpd="sng">
            <a:solidFill>
              <a:srgbClr val="D4AF37">
                <a:alpha val="60000"/>
              </a:srgbClr>
            </a:solidFill>
            <a:prstDash val="solid"/>
            <a:round/>
            <a:headEnd type="none" w="lg" len="lg"/>
            <a:tailEnd type="arrow" w="med" len="med"/>
          </a:ln>
        </p:spPr>
      </p:cxnSp>
      <p:sp>
        <p:nvSpPr>
          <p:cNvPr id="14" name="AutoShape 14"/>
          <p:cNvSpPr/>
          <p:nvPr/>
        </p:nvSpPr>
        <p:spPr>
          <a:xfrm>
            <a:off x="8636000" y="1778000"/>
            <a:ext cx="3302000" cy="1524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90000" y="2032000"/>
            <a:ext cx="406400" cy="406400"/>
          </a:xfrm>
          <a:prstGeom prst="rect">
            <a:avLst/>
          </a:prstGeom>
        </p:spPr>
      </p:pic>
      <p:sp>
        <p:nvSpPr>
          <p:cNvPr id="16" name="AutoShape 16"/>
          <p:cNvSpPr/>
          <p:nvPr/>
        </p:nvSpPr>
        <p:spPr>
          <a:xfrm>
            <a:off x="9398000" y="20574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周期结算完成</a:t>
            </a:r>
            <a:endParaRPr lang="en-US" sz="1100"/>
          </a:p>
        </p:txBody>
      </p:sp>
      <p:sp>
        <p:nvSpPr>
          <p:cNvPr id="17" name="AutoShape 17"/>
          <p:cNvSpPr/>
          <p:nvPr/>
        </p:nvSpPr>
        <p:spPr>
          <a:xfrm>
            <a:off x="8890000" y="2603500"/>
            <a:ext cx="2794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锁仓期满后，系统自动核算并发放当期收益，用户可根据需求自由选择后续资金处理方式。</a:t>
            </a:r>
            <a:endParaRPr lang="en-US" sz="1100"/>
          </a:p>
        </p:txBody>
      </p:sp>
      <p:sp>
        <p:nvSpPr>
          <p:cNvPr id="18" name="AutoShape 18"/>
          <p:cNvSpPr/>
          <p:nvPr/>
        </p:nvSpPr>
        <p:spPr>
          <a:xfrm>
            <a:off x="762000" y="3746500"/>
            <a:ext cx="1117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D4AF37">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周期结束后，用户拥有两大自主选择权 ——</a:t>
            </a:r>
            <a:endParaRPr lang="en-US" sz="1100"/>
          </a:p>
        </p:txBody>
      </p:sp>
      <p:sp>
        <p:nvSpPr>
          <p:cNvPr id="19" name="AutoShape 19"/>
          <p:cNvSpPr/>
          <p:nvPr/>
        </p:nvSpPr>
        <p:spPr>
          <a:xfrm>
            <a:off x="762000" y="4445000"/>
            <a:ext cx="5270500" cy="1778000"/>
          </a:xfrm>
          <a:prstGeom prst="roundRect">
            <a:avLst>
              <a:gd name="adj" fmla="val 0"/>
            </a:avLst>
          </a:prstGeom>
          <a:solidFill>
            <a:srgbClr val="D4AF37">
              <a:alpha val="12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079500" y="4699000"/>
            <a:ext cx="508000" cy="508000"/>
          </a:xfrm>
          <a:prstGeom prst="rect">
            <a:avLst/>
          </a:prstGeom>
        </p:spPr>
      </p:pic>
      <p:sp>
        <p:nvSpPr>
          <p:cNvPr id="21" name="AutoShape 21"/>
          <p:cNvSpPr/>
          <p:nvPr/>
        </p:nvSpPr>
        <p:spPr>
          <a:xfrm>
            <a:off x="1714500" y="47244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权益递延 · 复利增值</a:t>
            </a:r>
            <a:endParaRPr lang="en-US" sz="1100"/>
          </a:p>
        </p:txBody>
      </p:sp>
      <p:sp>
        <p:nvSpPr>
          <p:cNvPr id="22" name="AutoShape 22"/>
          <p:cNvSpPr/>
          <p:nvPr/>
        </p:nvSpPr>
        <p:spPr>
          <a:xfrm>
            <a:off x="1079500" y="53340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本金自动滚入下一个30天质押周期，无需手动复投，实现收益的复利增长，持续享有会员权益，让资产增值不间断。</a:t>
            </a:r>
            <a:endParaRPr lang="en-US" sz="1100"/>
          </a:p>
        </p:txBody>
      </p:sp>
      <p:sp>
        <p:nvSpPr>
          <p:cNvPr id="23" name="AutoShape 23"/>
          <p:cNvSpPr/>
          <p:nvPr/>
        </p:nvSpPr>
        <p:spPr>
          <a:xfrm>
            <a:off x="6286500" y="4445000"/>
            <a:ext cx="5270500" cy="1778000"/>
          </a:xfrm>
          <a:prstGeom prst="roundRect">
            <a:avLst>
              <a:gd name="adj" fmla="val 0"/>
            </a:avLst>
          </a:prstGeom>
          <a:solidFill>
            <a:srgbClr val="D4AF37">
              <a:alpha val="12000"/>
            </a:srgbClr>
          </a:solidFill>
          <a:ln w="12700" cap="flat" cmpd="sng">
            <a:solidFill>
              <a:srgbClr val="D4AF37">
                <a:alpha val="60000"/>
              </a:srgbClr>
            </a:solid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604000" y="4699000"/>
            <a:ext cx="508000" cy="508000"/>
          </a:xfrm>
          <a:prstGeom prst="rect">
            <a:avLst/>
          </a:prstGeom>
        </p:spPr>
      </p:pic>
      <p:sp>
        <p:nvSpPr>
          <p:cNvPr id="25" name="AutoShape 25"/>
          <p:cNvSpPr/>
          <p:nvPr/>
        </p:nvSpPr>
        <p:spPr>
          <a:xfrm>
            <a:off x="7239000" y="4724400"/>
            <a:ext cx="406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本金提取 · 灵活周转</a:t>
            </a:r>
            <a:endParaRPr lang="en-US" sz="1100"/>
          </a:p>
        </p:txBody>
      </p:sp>
      <p:sp>
        <p:nvSpPr>
          <p:cNvPr id="26" name="AutoShape 26"/>
          <p:cNvSpPr/>
          <p:nvPr/>
        </p:nvSpPr>
        <p:spPr>
          <a:xfrm>
            <a:off x="6604000" y="5334000"/>
            <a:ext cx="4635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发起提取申请后，质押本金及收益将在12-24小时内返还至用户账户，资金秒级到账，满足资金流动性与灵活周转需求。</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团队业绩考核标准</a:t>
            </a:r>
            <a:endParaRPr lang="en-US" sz="1100"/>
          </a:p>
        </p:txBody>
      </p:sp>
      <p:sp>
        <p:nvSpPr>
          <p:cNvPr id="4" name="AutoShape 4"/>
          <p:cNvSpPr/>
          <p:nvPr/>
        </p:nvSpPr>
        <p:spPr>
          <a:xfrm>
            <a:off x="762000" y="1841500"/>
            <a:ext cx="5207000" cy="34290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2159000"/>
            <a:ext cx="355600" cy="355600"/>
          </a:xfrm>
          <a:prstGeom prst="rect">
            <a:avLst/>
          </a:prstGeom>
        </p:spPr>
      </p:pic>
      <p:sp>
        <p:nvSpPr>
          <p:cNvPr id="6" name="AutoShape 6"/>
          <p:cNvSpPr/>
          <p:nvPr/>
        </p:nvSpPr>
        <p:spPr>
          <a:xfrm>
            <a:off x="1587500" y="21336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考核核心机制</a:t>
            </a:r>
            <a:endParaRPr lang="en-US" sz="1100"/>
          </a:p>
        </p:txBody>
      </p:sp>
      <p:cxnSp>
        <p:nvCxnSpPr>
          <p:cNvPr id="7" name="Connector 7"/>
          <p:cNvCxnSpPr/>
          <p:nvPr/>
        </p:nvCxnSpPr>
        <p:spPr>
          <a:xfrm rot="-9549">
            <a:off x="1079509" y="2787650"/>
            <a:ext cx="45720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8" name="AutoShape 8"/>
          <p:cNvSpPr/>
          <p:nvPr/>
        </p:nvSpPr>
        <p:spPr>
          <a:xfrm>
            <a:off x="1079500" y="3048000"/>
            <a:ext cx="4635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考核采用“</a:t>
            </a:r>
            <a:r>
              <a:rPr lang="en-US" sz="15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去掉一个大部门</a:t>
            </a: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”的独特核算方式。即在计算团队总业绩时，自动扣除业绩表现最优的单个部门数据，以剩余所有部门的业绩合计值作为最终考核依据。这一规则旨在打破“一枝独秀”的依赖，激励团队均衡发展。</a:t>
            </a:r>
            <a:endParaRPr lang="en-US" sz="1100"/>
          </a:p>
        </p:txBody>
      </p:sp>
      <p:sp>
        <p:nvSpPr>
          <p:cNvPr id="9" name="AutoShape 9"/>
          <p:cNvSpPr/>
          <p:nvPr/>
        </p:nvSpPr>
        <p:spPr>
          <a:xfrm>
            <a:off x="6223000" y="1841500"/>
            <a:ext cx="5207000" cy="34290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0500" y="2159000"/>
            <a:ext cx="355600" cy="355600"/>
          </a:xfrm>
          <a:prstGeom prst="rect">
            <a:avLst/>
          </a:prstGeom>
        </p:spPr>
      </p:pic>
      <p:sp>
        <p:nvSpPr>
          <p:cNvPr id="11" name="AutoShape 11"/>
          <p:cNvSpPr/>
          <p:nvPr/>
        </p:nvSpPr>
        <p:spPr>
          <a:xfrm>
            <a:off x="7048500" y="21336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场景模拟演示</a:t>
            </a:r>
            <a:endParaRPr lang="en-US" sz="1100"/>
          </a:p>
        </p:txBody>
      </p:sp>
      <p:cxnSp>
        <p:nvCxnSpPr>
          <p:cNvPr id="12" name="Connector 12"/>
          <p:cNvCxnSpPr/>
          <p:nvPr/>
        </p:nvCxnSpPr>
        <p:spPr>
          <a:xfrm rot="-9549">
            <a:off x="6540509" y="2787650"/>
            <a:ext cx="45720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13" name="AutoShape 13"/>
          <p:cNvSpPr/>
          <p:nvPr/>
        </p:nvSpPr>
        <p:spPr>
          <a:xfrm>
            <a:off x="6540500" y="3048000"/>
            <a:ext cx="4635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假设团队下辖3个部门，业绩分别为：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10万（部门A）、5万（部门B）、3万（部门C）</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剔除最高值10万后，核算结果为：</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5万 + 3万 = 8万</a:t>
            </a:r>
            <a:r>
              <a:rPr lang="en-US" sz="15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（作为最终考核业绩）</a:t>
            </a:r>
            <a:endParaRPr lang="en-US" sz="1100"/>
          </a:p>
        </p:txBody>
      </p:sp>
      <p:sp>
        <p:nvSpPr>
          <p:cNvPr id="14" name="AutoShape 14"/>
          <p:cNvSpPr/>
          <p:nvPr/>
        </p:nvSpPr>
        <p:spPr>
          <a:xfrm>
            <a:off x="762000" y="5651500"/>
            <a:ext cx="10668000" cy="698500"/>
          </a:xfrm>
          <a:prstGeom prst="roundRect">
            <a:avLst>
              <a:gd name="adj" fmla="val 0"/>
            </a:avLst>
          </a:prstGeom>
          <a:solidFill>
            <a:srgbClr val="D4AF37">
              <a:alpha val="12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889000" y="58166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 价值导向：拒绝单点依赖，打造全面均衡、抗风险能力更强的稳健团队结构</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团队业绩考核标准：V1-V7等级业绩标准</a:t>
            </a:r>
            <a:endParaRPr lang="en-US" sz="1100"/>
          </a:p>
        </p:txBody>
      </p:sp>
      <p:graphicFrame>
        <p:nvGraphicFramePr>
          <p:cNvPr id="4" name="Table 4"/>
          <p:cNvGraphicFramePr>
            <a:graphicFrameLocks noGrp="1"/>
          </p:cNvGraphicFramePr>
          <p:nvPr/>
        </p:nvGraphicFramePr>
        <p:xfrm>
          <a:off x="762000" y="2032000"/>
          <a:ext cx="10668000" cy="4432300"/>
        </p:xfrm>
        <a:graphic>
          <a:graphicData uri="http://schemas.openxmlformats.org/drawingml/2006/table">
            <a:tbl>
              <a:tblPr>
                <a:effectLst/>
              </a:tblPr>
              <a:tblGrid>
                <a:gridCol w="2794000"/>
                <a:gridCol w="7874000"/>
              </a:tblGrid>
              <a:tr h="698500">
                <a:tc>
                  <a:txBody>
                    <a:bodyPr rtlCol="0"/>
                    <a:lstStyle/>
                    <a:p>
                      <a:pPr marL="0" indent="0" algn="ctr">
                        <a:lnSpc>
                          <a:spcPct val="100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等级</a:t>
                      </a:r>
                      <a:endParaRPr lang="en-US" sz="1100"/>
                    </a:p>
                  </a:txBody>
                  <a:tcPr marL="101600" marR="101600" marT="101600" marB="101600" anchor="t" anchorCtr="0">
                    <a:lnL>
                      <a:noFill/>
                    </a:lnL>
                    <a:lnR>
                      <a:noFill/>
                    </a:lnR>
                    <a:lnT>
                      <a:noFill/>
                    </a:lnT>
                    <a:lnB w="25400" cap="flat" cmpd="sng" algn="ctr">
                      <a:solidFill>
                        <a:srgbClr val="D4AF37"/>
                      </a:solidFill>
                      <a:prstDash val="solid"/>
                      <a:round/>
                      <a:headEnd type="none" w="med" len="med"/>
                      <a:tailEnd type="none" w="med" len="med"/>
                    </a:lnB>
                    <a:solidFill>
                      <a:srgbClr val="D4AF37">
                        <a:alpha val="25000"/>
                      </a:srgbClr>
                    </a:solidFill>
                  </a:tcPr>
                </a:tc>
                <a:tc>
                  <a:txBody>
                    <a:bodyPr rtlCol="0"/>
                    <a:lstStyle/>
                    <a:p>
                      <a:pPr marL="0" indent="0" algn="ctr">
                        <a:lnSpc>
                          <a:spcPct val="100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小部门考核业绩标准 (USD)</a:t>
                      </a:r>
                      <a:endParaRPr lang="en-US" sz="1100"/>
                    </a:p>
                  </a:txBody>
                  <a:tcPr marL="101600" marR="101600" marT="101600" marB="101600" anchor="t" anchorCtr="0">
                    <a:lnL>
                      <a:noFill/>
                    </a:lnL>
                    <a:lnR>
                      <a:noFill/>
                    </a:lnR>
                    <a:lnT>
                      <a:noFill/>
                    </a:lnT>
                    <a:lnB w="25400" cap="flat" cmpd="sng" algn="ctr">
                      <a:solidFill>
                        <a:srgbClr val="D4AF37"/>
                      </a:solidFill>
                      <a:prstDash val="solid"/>
                      <a:round/>
                      <a:headEnd type="none" w="med" len="med"/>
                      <a:tailEnd type="none" w="med" len="med"/>
                    </a:lnB>
                    <a:solidFill>
                      <a:srgbClr val="D4AF37">
                        <a:alpha val="25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V1</a:t>
                      </a:r>
                      <a:endParaRPr lang="en-US" sz="1100"/>
                    </a:p>
                  </a:txBody>
                  <a:tcPr marL="101600" marR="101600" marT="101600" marB="101600" anchor="t" anchorCtr="0">
                    <a:lnL>
                      <a:noFill/>
                    </a:lnL>
                    <a:lnR>
                      <a:noFill/>
                    </a:lnR>
                    <a:lnT w="254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5,000</a:t>
                      </a:r>
                      <a:endParaRPr lang="en-US" sz="1100"/>
                    </a:p>
                  </a:txBody>
                  <a:tcPr marL="101600" marR="101600" marT="101600" marB="101600" anchor="t" anchorCtr="0">
                    <a:lnL>
                      <a:noFill/>
                    </a:lnL>
                    <a:lnR>
                      <a:noFill/>
                    </a:lnR>
                    <a:lnT w="254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V2</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16,000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V3</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50,000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V4</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150,000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V5</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500,000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V6</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2,000,000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w="12700" cap="flat" cmpd="sng" algn="ctr">
                      <a:solidFill>
                        <a:srgbClr val="D4AF37"/>
                      </a:solidFill>
                      <a:prstDash val="solid"/>
                      <a:round/>
                      <a:headEnd type="none" w="med" len="med"/>
                      <a:tailEnd type="none" w="med" len="med"/>
                    </a:lnB>
                    <a:solidFill>
                      <a:srgbClr val="FFFFFF">
                        <a:alpha val="8000"/>
                      </a:srgbClr>
                    </a:solidFill>
                  </a:tcPr>
                </a:tc>
              </a:tr>
              <a:tr h="533400">
                <a:tc>
                  <a:txBody>
                    <a:bodyPr rtlCol="0"/>
                    <a:lstStyle/>
                    <a:p>
                      <a:pPr marL="0" indent="0" algn="ctr">
                        <a:lnSpc>
                          <a:spcPct val="100000"/>
                        </a:lnSpc>
                        <a:defRPr/>
                      </a:pPr>
                      <a:r>
                        <a:rPr lang="en-US" sz="16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V7</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a:noFill/>
                    </a:lnB>
                    <a:solidFill>
                      <a:srgbClr val="FFFFFF">
                        <a:alpha val="8000"/>
                      </a:srgbClr>
                    </a:solidFill>
                  </a:tcPr>
                </a:tc>
                <a:tc>
                  <a:txBody>
                    <a:bodyPr rtlCol="0"/>
                    <a:lstStyle/>
                    <a:p>
                      <a:pPr marL="0" indent="0" algn="ctr">
                        <a:lnSpc>
                          <a:spcPct val="100000"/>
                        </a:lnSpc>
                        <a:defRPr/>
                      </a:pPr>
                      <a:r>
                        <a:rPr lang="en-US" sz="16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6,000,000</a:t>
                      </a:r>
                      <a:endParaRPr lang="en-US" sz="1100"/>
                    </a:p>
                  </a:txBody>
                  <a:tcPr marL="101600" marR="101600" marT="101600" marB="101600" anchor="t" anchorCtr="0">
                    <a:lnL>
                      <a:noFill/>
                    </a:lnL>
                    <a:lnR>
                      <a:noFill/>
                    </a:lnR>
                    <a:lnT w="12700" cap="flat" cmpd="sng" algn="ctr">
                      <a:solidFill>
                        <a:srgbClr val="D4AF37"/>
                      </a:solidFill>
                      <a:prstDash val="solid"/>
                      <a:round/>
                      <a:headEnd type="none" w="med" len="med"/>
                      <a:tailEnd type="none" w="med" len="med"/>
                    </a:lnT>
                    <a:lnB>
                      <a:noFill/>
                    </a:lnB>
                    <a:solidFill>
                      <a:srgbClr val="FFFFFF">
                        <a:alpha val="8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团队业绩考核标准：V7特别考核要求</a:t>
            </a:r>
            <a:endParaRPr lang="en-US" sz="1100"/>
          </a:p>
        </p:txBody>
      </p:sp>
      <p:sp>
        <p:nvSpPr>
          <p:cNvPr id="4" name="AutoShape 4"/>
          <p:cNvSpPr/>
          <p:nvPr/>
        </p:nvSpPr>
        <p:spPr>
          <a:xfrm>
            <a:off x="762000" y="1651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V7作为社区体系的最高荣誉等级，除需达成</a:t>
            </a: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6,000,000 USD</a:t>
            </a:r>
            <a:r>
              <a:rPr lang="en-US" sz="16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的年度业绩硬指标外，更着重考察组织架构的稳定性与领导力的可复制性，需同时满足以下两大核心组织条件：</a:t>
            </a:r>
            <a:endParaRPr lang="en-US" sz="1100"/>
          </a:p>
        </p:txBody>
      </p:sp>
      <p:sp>
        <p:nvSpPr>
          <p:cNvPr id="5" name="AutoShape 5"/>
          <p:cNvSpPr/>
          <p:nvPr/>
        </p:nvSpPr>
        <p:spPr>
          <a:xfrm>
            <a:off x="762000" y="2794000"/>
            <a:ext cx="5207000" cy="1968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79500" y="3048000"/>
            <a:ext cx="457200" cy="457200"/>
          </a:xfrm>
          <a:prstGeom prst="rect">
            <a:avLst/>
          </a:prstGeom>
        </p:spPr>
      </p:pic>
      <p:sp>
        <p:nvSpPr>
          <p:cNvPr id="7" name="AutoShape 7"/>
          <p:cNvSpPr/>
          <p:nvPr/>
        </p:nvSpPr>
        <p:spPr>
          <a:xfrm>
            <a:off x="1651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硬性架构：至少3个独立运作部门</a:t>
            </a:r>
            <a:endParaRPr lang="en-US" sz="1100"/>
          </a:p>
        </p:txBody>
      </p:sp>
      <p:sp>
        <p:nvSpPr>
          <p:cNvPr id="8" name="AutoShape 8"/>
          <p:cNvSpPr/>
          <p:nvPr/>
        </p:nvSpPr>
        <p:spPr>
          <a:xfrm>
            <a:off x="1079500" y="3619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团队需完成从单一体系向多部门协同的裂变，拥有3个及以上具备独立市场开拓、运营管理能力的业务单元，形成稳健的“三驾马车”式发展结构。</a:t>
            </a:r>
            <a:endParaRPr lang="en-US" sz="1100"/>
          </a:p>
        </p:txBody>
      </p:sp>
      <p:sp>
        <p:nvSpPr>
          <p:cNvPr id="9" name="AutoShape 9"/>
          <p:cNvSpPr/>
          <p:nvPr/>
        </p:nvSpPr>
        <p:spPr>
          <a:xfrm>
            <a:off x="6223000" y="2794000"/>
            <a:ext cx="5207000" cy="1968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540500" y="3048000"/>
            <a:ext cx="457200" cy="457200"/>
          </a:xfrm>
          <a:prstGeom prst="rect">
            <a:avLst/>
          </a:prstGeom>
        </p:spPr>
      </p:pic>
      <p:sp>
        <p:nvSpPr>
          <p:cNvPr id="11" name="AutoShape 11"/>
          <p:cNvSpPr/>
          <p:nvPr/>
        </p:nvSpPr>
        <p:spPr>
          <a:xfrm>
            <a:off x="7112000" y="30734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人才梯队：每部门至少1位V6领袖</a:t>
            </a:r>
            <a:endParaRPr lang="en-US" sz="1100"/>
          </a:p>
        </p:txBody>
      </p:sp>
      <p:sp>
        <p:nvSpPr>
          <p:cNvPr id="12" name="AutoShape 12"/>
          <p:cNvSpPr/>
          <p:nvPr/>
        </p:nvSpPr>
        <p:spPr>
          <a:xfrm>
            <a:off x="6540500" y="3619500"/>
            <a:ext cx="457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在3个独立部门中，每个部门必须培养并产出至少1位达到V6等级的核心领导人。这是验证团队领袖“造人”能力与领导力传承机制的关键指标。</a:t>
            </a:r>
            <a:endParaRPr lang="en-US" sz="1100"/>
          </a:p>
        </p:txBody>
      </p:sp>
      <p:sp>
        <p:nvSpPr>
          <p:cNvPr id="13" name="AutoShape 13"/>
          <p:cNvSpPr/>
          <p:nvPr/>
        </p:nvSpPr>
        <p:spPr>
          <a:xfrm>
            <a:off x="762000" y="5016500"/>
            <a:ext cx="10668000" cy="1206500"/>
          </a:xfrm>
          <a:prstGeom prst="roundRect">
            <a:avLst>
              <a:gd name="adj" fmla="val 0"/>
            </a:avLst>
          </a:prstGeom>
          <a:solidFill>
            <a:srgbClr val="D4AF37">
              <a:alpha val="12000"/>
            </a:srgbClr>
          </a:solidFill>
          <a:ln w="12700" cap="flat" cmpd="sng">
            <a:solidFill>
              <a:srgbClr val="D4AF37">
                <a:alpha val="5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79500" y="5232400"/>
            <a:ext cx="355600" cy="355600"/>
          </a:xfrm>
          <a:prstGeom prst="rect">
            <a:avLst/>
          </a:prstGeom>
        </p:spPr>
      </p:pic>
      <p:sp>
        <p:nvSpPr>
          <p:cNvPr id="15" name="AutoShape 15"/>
          <p:cNvSpPr/>
          <p:nvPr/>
        </p:nvSpPr>
        <p:spPr>
          <a:xfrm>
            <a:off x="1587500" y="5232400"/>
            <a:ext cx="9652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考核核心洞察：</a:t>
            </a:r>
            <a:r>
              <a:rPr lang="en-US" sz="14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V7考核的本质是对“系统建设能力”的认证。它不仅是业绩的数字游戏，更是对领袖能否构建健康、可持续、具备自我迭代能力的商业生态系统的终极检验，确保社区发展的生命力与长期价值。</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11303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04 佣金奖励发放标准</a:t>
            </a:r>
            <a:endParaRPr lang="en-US" sz="1100"/>
          </a:p>
        </p:txBody>
      </p:sp>
      <p:sp>
        <p:nvSpPr>
          <p:cNvPr id="4" name="AutoShape 4"/>
          <p:cNvSpPr/>
          <p:nvPr>
            <p:custDataLst>
              <p:tags r:id="rId2"/>
            </p:custDataLst>
          </p:nvPr>
        </p:nvSpPr>
        <p:spPr>
          <a:xfrm>
            <a:off x="855980" y="848995"/>
            <a:ext cx="5270500" cy="1651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73480" y="1102995"/>
            <a:ext cx="457200" cy="457200"/>
          </a:xfrm>
          <a:prstGeom prst="rect">
            <a:avLst/>
          </a:prstGeom>
        </p:spPr>
      </p:pic>
      <p:sp>
        <p:nvSpPr>
          <p:cNvPr id="6" name="AutoShape 6"/>
          <p:cNvSpPr/>
          <p:nvPr>
            <p:custDataLst>
              <p:tags r:id="rId6"/>
            </p:custDataLst>
          </p:nvPr>
        </p:nvSpPr>
        <p:spPr>
          <a:xfrm>
            <a:off x="1808480" y="1102995"/>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会员基础佣金</a:t>
            </a:r>
            <a:endParaRPr lang="en-US" sz="1100"/>
          </a:p>
        </p:txBody>
      </p:sp>
      <p:sp>
        <p:nvSpPr>
          <p:cNvPr id="7" name="AutoShape 7"/>
          <p:cNvSpPr/>
          <p:nvPr>
            <p:custDataLst>
              <p:tags r:id="rId7"/>
            </p:custDataLst>
          </p:nvPr>
        </p:nvSpPr>
        <p:spPr>
          <a:xfrm>
            <a:off x="1173480" y="1610995"/>
            <a:ext cx="4635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完成平台指定任务并审核达标，即可获得现金奖励</a:t>
            </a:r>
            <a:endParaRPr lang="en-US" sz="1100"/>
          </a:p>
        </p:txBody>
      </p:sp>
      <p:sp>
        <p:nvSpPr>
          <p:cNvPr id="8" name="AutoShape 8"/>
          <p:cNvSpPr/>
          <p:nvPr>
            <p:custDataLst>
              <p:tags r:id="rId8"/>
            </p:custDataLst>
          </p:nvPr>
        </p:nvSpPr>
        <p:spPr>
          <a:xfrm>
            <a:off x="1173480" y="1991995"/>
            <a:ext cx="4635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11.5 USDT</a:t>
            </a:r>
            <a:r>
              <a:rPr lang="en-US" sz="13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单任务</a:t>
            </a:r>
            <a:endParaRPr lang="en-US" sz="1100"/>
          </a:p>
        </p:txBody>
      </p:sp>
      <p:sp>
        <p:nvSpPr>
          <p:cNvPr id="9" name="AutoShape 9"/>
          <p:cNvSpPr/>
          <p:nvPr>
            <p:custDataLst>
              <p:tags r:id="rId9"/>
            </p:custDataLst>
          </p:nvPr>
        </p:nvSpPr>
        <p:spPr>
          <a:xfrm>
            <a:off x="6253480" y="848995"/>
            <a:ext cx="5270500" cy="1651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70980" y="1102995"/>
            <a:ext cx="457200" cy="457200"/>
          </a:xfrm>
          <a:prstGeom prst="rect">
            <a:avLst/>
          </a:prstGeom>
        </p:spPr>
      </p:pic>
      <p:sp>
        <p:nvSpPr>
          <p:cNvPr id="11" name="AutoShape 11"/>
          <p:cNvSpPr/>
          <p:nvPr>
            <p:custDataLst>
              <p:tags r:id="rId13"/>
            </p:custDataLst>
          </p:nvPr>
        </p:nvSpPr>
        <p:spPr>
          <a:xfrm>
            <a:off x="7205980" y="1102995"/>
            <a:ext cx="381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一代推荐奖励</a:t>
            </a:r>
            <a:endParaRPr lang="en-US" sz="1100"/>
          </a:p>
        </p:txBody>
      </p:sp>
      <p:sp>
        <p:nvSpPr>
          <p:cNvPr id="12" name="AutoShape 12"/>
          <p:cNvSpPr/>
          <p:nvPr>
            <p:custDataLst>
              <p:tags r:id="rId14"/>
            </p:custDataLst>
          </p:nvPr>
        </p:nvSpPr>
        <p:spPr>
          <a:xfrm>
            <a:off x="6570980" y="1610995"/>
            <a:ext cx="4635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直接推荐新会员注册且完成有效任务，仅限一代直推收益</a:t>
            </a:r>
            <a:endParaRPr lang="en-US" sz="1100"/>
          </a:p>
        </p:txBody>
      </p:sp>
      <p:sp>
        <p:nvSpPr>
          <p:cNvPr id="13" name="AutoShape 13"/>
          <p:cNvSpPr/>
          <p:nvPr>
            <p:custDataLst>
              <p:tags r:id="rId15"/>
            </p:custDataLst>
          </p:nvPr>
        </p:nvSpPr>
        <p:spPr>
          <a:xfrm>
            <a:off x="6570980" y="1991995"/>
            <a:ext cx="4635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1.5 USDT</a:t>
            </a:r>
            <a:r>
              <a:rPr lang="en-US" sz="13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人</a:t>
            </a:r>
            <a:endParaRPr lang="en-US" sz="1100"/>
          </a:p>
        </p:txBody>
      </p:sp>
      <p:sp>
        <p:nvSpPr>
          <p:cNvPr id="14" name="AutoShape 14"/>
          <p:cNvSpPr/>
          <p:nvPr/>
        </p:nvSpPr>
        <p:spPr>
          <a:xfrm>
            <a:off x="762000" y="2615565"/>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部门等级奖励池（每人每日收益）</a:t>
            </a:r>
            <a:endParaRPr lang="en-US" sz="1100"/>
          </a:p>
        </p:txBody>
      </p:sp>
      <p:graphicFrame>
        <p:nvGraphicFramePr>
          <p:cNvPr id="15" name="Table 15"/>
          <p:cNvGraphicFramePr>
            <a:graphicFrameLocks noGrp="1"/>
          </p:cNvGraphicFramePr>
          <p:nvPr>
            <p:custDataLst>
              <p:tags r:id="rId16"/>
            </p:custDataLst>
          </p:nvPr>
        </p:nvGraphicFramePr>
        <p:xfrm>
          <a:off x="855980" y="3112135"/>
          <a:ext cx="10668000" cy="3352165"/>
        </p:xfrm>
        <a:graphic>
          <a:graphicData uri="http://schemas.openxmlformats.org/drawingml/2006/table">
            <a:tbl>
              <a:tblPr>
                <a:effectLst/>
              </a:tblPr>
              <a:tblGrid>
                <a:gridCol w="2794000"/>
                <a:gridCol w="7874000"/>
              </a:tblGrid>
              <a:tr h="433070">
                <a:tc>
                  <a:txBody>
                    <a:bodyPr rtlCol="0"/>
                    <a:lstStyle/>
                    <a:p>
                      <a:pPr marL="0"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会员等级</a:t>
                      </a:r>
                      <a:endParaRPr lang="en-US" sz="1100"/>
                    </a:p>
                  </a:txBody>
                  <a:tcPr marL="101600" marR="101600" marT="101600" marB="101600" anchor="t" anchorCtr="0">
                    <a:lnL>
                      <a:noFill/>
                    </a:lnL>
                    <a:lnR>
                      <a:noFill/>
                    </a:lnR>
                    <a:lnT>
                      <a:noFill/>
                    </a:lnT>
                    <a:lnB>
                      <a:noFill/>
                    </a:lnB>
                    <a:solidFill>
                      <a:srgbClr val="D4AF37">
                        <a:alpha val="25000"/>
                      </a:srgbClr>
                    </a:solidFill>
                  </a:tcPr>
                </a:tc>
                <a:tc>
                  <a:txBody>
                    <a:bodyPr rtlCol="0"/>
                    <a:lstStyle/>
                    <a:p>
                      <a:pPr marL="0" indent="0" algn="ctr">
                        <a:lnSpc>
                          <a:spcPct val="100000"/>
                        </a:lnSpc>
                        <a:defRPr/>
                      </a:pP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每人每日部门奖励 (USDT)</a:t>
                      </a:r>
                      <a:endParaRPr lang="en-US" sz="1100"/>
                    </a:p>
                  </a:txBody>
                  <a:tcPr marL="101600" marR="101600" marT="101600" marB="101600" anchor="t" anchorCtr="0">
                    <a:lnL>
                      <a:noFill/>
                    </a:lnL>
                    <a:lnR>
                      <a:noFill/>
                    </a:lnR>
                    <a:lnT>
                      <a:noFill/>
                    </a:lnT>
                    <a:lnB>
                      <a:noFill/>
                    </a:lnB>
                    <a:solidFill>
                      <a:srgbClr val="D4AF37">
                        <a:alpha val="25000"/>
                      </a:srgbClr>
                    </a:solidFill>
                  </a:tcPr>
                </a:tc>
              </a:tr>
              <a:tr h="416560">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V1 等级</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0.9</a:t>
                      </a:r>
                      <a:endParaRPr lang="en-US" sz="1100"/>
                    </a:p>
                  </a:txBody>
                  <a:tcPr marL="101600" marR="101600" marT="101600" marB="101600" anchor="t" anchorCtr="0">
                    <a:lnL>
                      <a:noFill/>
                    </a:lnL>
                    <a:lnR>
                      <a:noFill/>
                    </a:lnR>
                    <a:lnT>
                      <a:noFill/>
                    </a:lnT>
                    <a:lnB>
                      <a:noFill/>
                    </a:lnB>
                    <a:solidFill>
                      <a:srgbClr val="FFFFFF">
                        <a:alpha val="5000"/>
                      </a:srgbClr>
                    </a:solidFill>
                  </a:tcPr>
                </a:tc>
              </a:tr>
              <a:tr h="416560">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V2 等级</a:t>
                      </a:r>
                      <a:endParaRPr lang="en-US" sz="1100"/>
                    </a:p>
                  </a:txBody>
                  <a:tcPr marL="101600" marR="101600" marT="101600" marB="101600" anchor="t" anchorCtr="0">
                    <a:lnL>
                      <a:noFill/>
                    </a:lnL>
                    <a:lnR>
                      <a:noFill/>
                    </a:lnR>
                    <a:lnT>
                      <a:noFill/>
                    </a:lnT>
                    <a:lnB>
                      <a:noFill/>
                    </a:lnB>
                    <a:solidFill>
                      <a:srgbClr val="FFFFFF">
                        <a:alpha val="8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1.8</a:t>
                      </a:r>
                      <a:endParaRPr lang="en-US" sz="1100"/>
                    </a:p>
                  </a:txBody>
                  <a:tcPr marL="101600" marR="101600" marT="101600" marB="101600" anchor="t" anchorCtr="0">
                    <a:lnL>
                      <a:noFill/>
                    </a:lnL>
                    <a:lnR>
                      <a:noFill/>
                    </a:lnR>
                    <a:lnT>
                      <a:noFill/>
                    </a:lnT>
                    <a:lnB>
                      <a:noFill/>
                    </a:lnB>
                    <a:solidFill>
                      <a:srgbClr val="FFFFFF">
                        <a:alpha val="8000"/>
                      </a:srgbClr>
                    </a:solidFill>
                  </a:tcPr>
                </a:tc>
              </a:tr>
              <a:tr h="417195">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V3 等级</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2.7</a:t>
                      </a:r>
                      <a:endParaRPr lang="en-US" sz="1100"/>
                    </a:p>
                  </a:txBody>
                  <a:tcPr marL="101600" marR="101600" marT="101600" marB="101600" anchor="t" anchorCtr="0">
                    <a:lnL>
                      <a:noFill/>
                    </a:lnL>
                    <a:lnR>
                      <a:noFill/>
                    </a:lnR>
                    <a:lnT>
                      <a:noFill/>
                    </a:lnT>
                    <a:lnB>
                      <a:noFill/>
                    </a:lnB>
                    <a:solidFill>
                      <a:srgbClr val="FFFFFF">
                        <a:alpha val="5000"/>
                      </a:srgbClr>
                    </a:solidFill>
                  </a:tcPr>
                </a:tc>
              </a:tr>
              <a:tr h="417830">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V4 等级</a:t>
                      </a:r>
                      <a:endParaRPr lang="en-US" sz="1100"/>
                    </a:p>
                  </a:txBody>
                  <a:tcPr marL="101600" marR="101600" marT="101600" marB="101600" anchor="t" anchorCtr="0">
                    <a:lnL>
                      <a:noFill/>
                    </a:lnL>
                    <a:lnR>
                      <a:noFill/>
                    </a:lnR>
                    <a:lnT>
                      <a:noFill/>
                    </a:lnT>
                    <a:lnB>
                      <a:noFill/>
                    </a:lnB>
                    <a:solidFill>
                      <a:srgbClr val="FFFFFF">
                        <a:alpha val="8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3.6</a:t>
                      </a:r>
                      <a:endParaRPr lang="en-US" sz="1100"/>
                    </a:p>
                  </a:txBody>
                  <a:tcPr marL="101600" marR="101600" marT="101600" marB="101600" anchor="t" anchorCtr="0">
                    <a:lnL>
                      <a:noFill/>
                    </a:lnL>
                    <a:lnR>
                      <a:noFill/>
                    </a:lnR>
                    <a:lnT>
                      <a:noFill/>
                    </a:lnT>
                    <a:lnB>
                      <a:noFill/>
                    </a:lnB>
                    <a:solidFill>
                      <a:srgbClr val="FFFFFF">
                        <a:alpha val="8000"/>
                      </a:srgbClr>
                    </a:solidFill>
                  </a:tcPr>
                </a:tc>
              </a:tr>
              <a:tr h="416560">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V5 等级</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4.5</a:t>
                      </a:r>
                      <a:endParaRPr lang="en-US" sz="1100"/>
                    </a:p>
                  </a:txBody>
                  <a:tcPr marL="101600" marR="101600" marT="101600" marB="101600" anchor="t" anchorCtr="0">
                    <a:lnL>
                      <a:noFill/>
                    </a:lnL>
                    <a:lnR>
                      <a:noFill/>
                    </a:lnR>
                    <a:lnT>
                      <a:noFill/>
                    </a:lnT>
                    <a:lnB>
                      <a:noFill/>
                    </a:lnB>
                    <a:solidFill>
                      <a:srgbClr val="FFFFFF">
                        <a:alpha val="5000"/>
                      </a:srgbClr>
                    </a:solidFill>
                  </a:tcPr>
                </a:tc>
              </a:tr>
              <a:tr h="417195">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V6 等级</a:t>
                      </a:r>
                      <a:endParaRPr lang="en-US" sz="1100"/>
                    </a:p>
                  </a:txBody>
                  <a:tcPr marL="101600" marR="101600" marT="101600" marB="101600" anchor="t" anchorCtr="0">
                    <a:lnL>
                      <a:noFill/>
                    </a:lnL>
                    <a:lnR>
                      <a:noFill/>
                    </a:lnR>
                    <a:lnT>
                      <a:noFill/>
                    </a:lnT>
                    <a:lnB>
                      <a:noFill/>
                    </a:lnB>
                    <a:solidFill>
                      <a:srgbClr val="FFFFFF">
                        <a:alpha val="8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5.4</a:t>
                      </a:r>
                      <a:endParaRPr lang="en-US" sz="1100"/>
                    </a:p>
                  </a:txBody>
                  <a:tcPr marL="101600" marR="101600" marT="101600" marB="101600" anchor="t" anchorCtr="0">
                    <a:lnL>
                      <a:noFill/>
                    </a:lnL>
                    <a:lnR>
                      <a:noFill/>
                    </a:lnR>
                    <a:lnT>
                      <a:noFill/>
                    </a:lnT>
                    <a:lnB>
                      <a:noFill/>
                    </a:lnB>
                    <a:solidFill>
                      <a:srgbClr val="FFFFFF">
                        <a:alpha val="8000"/>
                      </a:srgbClr>
                    </a:solidFill>
                  </a:tcPr>
                </a:tc>
              </a:tr>
              <a:tr h="417195">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V7 等级</a:t>
                      </a:r>
                      <a:endParaRPr lang="en-US" sz="1100"/>
                    </a:p>
                  </a:txBody>
                  <a:tcPr marL="101600" marR="101600" marT="101600" marB="101600" anchor="t" anchorCtr="0">
                    <a:lnL>
                      <a:noFill/>
                    </a:lnL>
                    <a:lnR>
                      <a:noFill/>
                    </a:lnR>
                    <a:lnT>
                      <a:noFill/>
                    </a:lnT>
                    <a:lnB>
                      <a:noFill/>
                    </a:lnB>
                    <a:solidFill>
                      <a:srgbClr val="FFFFFF">
                        <a:alpha val="5000"/>
                      </a:srgbClr>
                    </a:solidFill>
                  </a:tcPr>
                </a:tc>
                <a:tc>
                  <a:txBody>
                    <a:bodyPr rtlCol="0"/>
                    <a:lstStyle/>
                    <a:p>
                      <a:pPr marL="0" indent="0" algn="ctr">
                        <a:lnSpc>
                          <a:spcPct val="100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6.3</a:t>
                      </a:r>
                      <a:endParaRPr lang="en-US" sz="1100"/>
                    </a:p>
                  </a:txBody>
                  <a:tcPr marL="101600" marR="101600" marT="101600" marB="101600" anchor="t" anchorCtr="0">
                    <a:lnL>
                      <a:noFill/>
                    </a:lnL>
                    <a:lnR>
                      <a:noFill/>
                    </a:lnR>
                    <a:lnT>
                      <a:noFill/>
                    </a:lnT>
                    <a:lnB>
                      <a:noFill/>
                    </a:lnB>
                    <a:solidFill>
                      <a:srgbClr val="FFFFFF">
                        <a:alpha val="5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04 佣金奖励发放标准：平级奖励</a:t>
            </a:r>
            <a:endParaRPr lang="en-US" sz="1100"/>
          </a:p>
        </p:txBody>
      </p:sp>
      <p:sp>
        <p:nvSpPr>
          <p:cNvPr id="4" name="AutoShape 4"/>
          <p:cNvSpPr/>
          <p:nvPr/>
        </p:nvSpPr>
        <p:spPr>
          <a:xfrm>
            <a:off x="762000" y="1778000"/>
            <a:ext cx="5207000" cy="1905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核心门槛与收益</a:t>
            </a:r>
            <a:endParaRPr lang="en-US" sz="1100"/>
          </a:p>
        </p:txBody>
      </p:sp>
      <p:sp>
        <p:nvSpPr>
          <p:cNvPr id="6" name="AutoShape 6"/>
          <p:cNvSpPr/>
          <p:nvPr/>
        </p:nvSpPr>
        <p:spPr>
          <a:xfrm>
            <a:off x="952500" y="2476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适用等级：仅限 V5 及以上级别用户参与</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单利收益：每位同级直接下级，可享</a:t>
            </a: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0.5 USDT/人/天</a:t>
            </a: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的固定奖励，长期有效且上不封顶。</a:t>
            </a:r>
            <a:endParaRPr lang="en-US" sz="1100"/>
          </a:p>
        </p:txBody>
      </p:sp>
      <p:sp>
        <p:nvSpPr>
          <p:cNvPr id="7" name="AutoShape 7"/>
          <p:cNvSpPr/>
          <p:nvPr/>
        </p:nvSpPr>
        <p:spPr>
          <a:xfrm>
            <a:off x="6223000" y="1778000"/>
            <a:ext cx="5207000" cy="1905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413500" y="196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机制设计初衷</a:t>
            </a:r>
            <a:endParaRPr lang="en-US" sz="1100"/>
          </a:p>
        </p:txBody>
      </p:sp>
      <p:sp>
        <p:nvSpPr>
          <p:cNvPr id="9" name="AutoShape 9"/>
          <p:cNvSpPr/>
          <p:nvPr/>
        </p:nvSpPr>
        <p:spPr>
          <a:xfrm>
            <a:off x="6413500" y="2476500"/>
            <a:ext cx="482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E6E6E6"/>
                </a:solidFill>
                <a:latin typeface="Noto Sans SC" panose="020B0200000000000000" charset="-122"/>
                <a:ea typeface="Noto Sans SC" panose="020B0200000000000000" charset="-122"/>
                <a:cs typeface="Noto Sans SC" panose="020B0200000000000000" charset="-122"/>
                <a:sym typeface="Noto Sans SC" panose="020B0200000000000000" charset="-122"/>
              </a:rPr>
              <a:t>打破传统层级壁垒，奖励“伯乐式”贡献。鼓励大家积极培养核心骨干，您培养的伙伴越优秀，团队结构越稳固，您获得的额外收益也就越高，实现团队与个人的双赢。</a:t>
            </a:r>
            <a:endParaRPr lang="en-US" sz="1100"/>
          </a:p>
        </p:txBody>
      </p:sp>
      <p:sp>
        <p:nvSpPr>
          <p:cNvPr id="10" name="AutoShape 10"/>
          <p:cNvSpPr/>
          <p:nvPr/>
        </p:nvSpPr>
        <p:spPr>
          <a:xfrm>
            <a:off x="762000" y="4191000"/>
            <a:ext cx="10668000" cy="1905000"/>
          </a:xfrm>
          <a:prstGeom prst="roundRect">
            <a:avLst>
              <a:gd name="adj" fmla="val 0"/>
            </a:avLst>
          </a:prstGeom>
          <a:solidFill>
            <a:srgbClr val="D4AF37">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52500" y="4381500"/>
            <a:ext cx="406400" cy="406400"/>
          </a:xfrm>
          <a:prstGeom prst="rect">
            <a:avLst/>
          </a:prstGeom>
        </p:spPr>
      </p:pic>
      <p:sp>
        <p:nvSpPr>
          <p:cNvPr id="12" name="AutoShape 12"/>
          <p:cNvSpPr/>
          <p:nvPr/>
        </p:nvSpPr>
        <p:spPr>
          <a:xfrm>
            <a:off x="1460500" y="4394200"/>
            <a:ext cx="965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实战推演：收益倍增的真实场景</a:t>
            </a:r>
            <a:endParaRPr lang="en-US" sz="1100"/>
          </a:p>
        </p:txBody>
      </p:sp>
      <p:sp>
        <p:nvSpPr>
          <p:cNvPr id="13" name="AutoShape 13"/>
          <p:cNvSpPr/>
          <p:nvPr/>
        </p:nvSpPr>
        <p:spPr>
          <a:xfrm>
            <a:off x="952500" y="4889500"/>
            <a:ext cx="102870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F0F0F0"/>
                </a:solidFill>
                <a:latin typeface="Noto Sans SC" panose="020B0200000000000000" charset="-122"/>
                <a:ea typeface="Noto Sans SC" panose="020B0200000000000000" charset="-122"/>
                <a:cs typeface="Noto Sans SC" panose="020B0200000000000000" charset="-122"/>
                <a:sym typeface="Noto Sans SC" panose="020B0200000000000000" charset="-122"/>
              </a:rPr>
              <a:t>假设您是 V5 节点，成功孵化了 5 位直接下级晋升为 V5。此时，您每日可额外获得：</a:t>
            </a:r>
            <a:r>
              <a:rPr lang="en-US" sz="14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5人 × 0.5 USDT = 2.5 USDT/天</a:t>
            </a:r>
            <a:r>
              <a:rPr lang="en-US" sz="1400" b="0" i="0" u="none" strike="noStrike">
                <a:solidFill>
                  <a:srgbClr val="F0F0F0"/>
                </a:solidFill>
                <a:latin typeface="Noto Sans SC" panose="020B0200000000000000" charset="-122"/>
                <a:ea typeface="Noto Sans SC" panose="020B0200000000000000" charset="-122"/>
                <a:cs typeface="Noto Sans SC" panose="020B0200000000000000" charset="-122"/>
                <a:sym typeface="Noto Sans SC" panose="020B0200000000000000" charset="-122"/>
              </a:rPr>
              <a:t>。这部分收益将与您的团队管理奖、业绩分红叠加，随着您培养的核心骨干数量增加，您的被动收入将实现指数级增长，充分体现平台对团队建设的重视与回馈。</a:t>
            </a:r>
            <a:endParaRPr lang="en-US" sz="11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05 会员权益金到期操作指引</a:t>
            </a:r>
            <a:endParaRPr lang="en-US" sz="1100"/>
          </a:p>
        </p:txBody>
      </p:sp>
      <p:sp>
        <p:nvSpPr>
          <p:cNvPr id="4" name="AutoShape 4"/>
          <p:cNvSpPr/>
          <p:nvPr/>
        </p:nvSpPr>
        <p:spPr>
          <a:xfrm>
            <a:off x="762000" y="1778000"/>
            <a:ext cx="5207000" cy="2286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0320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权益递延 · 无缝续期</a:t>
            </a:r>
            <a:endParaRPr lang="en-US" sz="1100"/>
          </a:p>
        </p:txBody>
      </p:sp>
      <p:cxnSp>
        <p:nvCxnSpPr>
          <p:cNvPr id="6" name="Connector 6"/>
          <p:cNvCxnSpPr/>
          <p:nvPr/>
        </p:nvCxnSpPr>
        <p:spPr>
          <a:xfrm rot="-9291">
            <a:off x="1016009" y="2660650"/>
            <a:ext cx="46990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7" name="AutoShape 7"/>
          <p:cNvSpPr/>
          <p:nvPr/>
        </p:nvSpPr>
        <p:spPr>
          <a:xfrm>
            <a:off x="1016000" y="2857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操作方式：</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点击页面「权益递延」按钮，一键完成本金续期。</a:t>
            </a:r>
            <a:endParaRPr lang="en-US" sz="1100"/>
          </a:p>
          <a:p>
            <a:pPr marL="0" indent="0" algn="l">
              <a:lnSpc>
                <a:spcPct val="117000"/>
              </a:lnSpc>
            </a:pPr>
            <a:r>
              <a:rPr lang="en-US" sz="1300" b="0" i="0" u="none" strike="noStrike">
                <a:solidFill>
                  <a:srgbClr val="B4B4B4"/>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核心优势：本金无需等待到账，立即进入下一轮收益周期，任务进度与收益计算保持连续，无任何中断成本。</a:t>
            </a:r>
            <a:endParaRPr lang="en-US" sz="1300" b="0" i="0" u="none" strike="noStrike">
              <a:solidFill>
                <a:srgbClr val="B4B4B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6223000" y="1778000"/>
            <a:ext cx="5207000" cy="2286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032000"/>
            <a:ext cx="4699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提取本金 · 资金赎回</a:t>
            </a:r>
            <a:endParaRPr lang="en-US" sz="1100"/>
          </a:p>
        </p:txBody>
      </p:sp>
      <p:cxnSp>
        <p:nvCxnSpPr>
          <p:cNvPr id="10" name="Connector 10"/>
          <p:cNvCxnSpPr/>
          <p:nvPr/>
        </p:nvCxnSpPr>
        <p:spPr>
          <a:xfrm rot="-9291">
            <a:off x="6477009" y="2660650"/>
            <a:ext cx="46990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sp>
        <p:nvSpPr>
          <p:cNvPr id="11" name="AutoShape 11"/>
          <p:cNvSpPr/>
          <p:nvPr/>
        </p:nvSpPr>
        <p:spPr>
          <a:xfrm>
            <a:off x="6477000" y="2857500"/>
            <a:ext cx="4699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操作方式：</a:t>
            </a:r>
            <a:r>
              <a:rPr lang="en-US" sz="1400" b="0" i="0" u="none" strike="noStrike">
                <a:solidFill>
                  <a:srgbClr val="C8C8C8"/>
                </a:solidFill>
                <a:latin typeface="Noto Sans SC" panose="020B0200000000000000" charset="-122"/>
                <a:ea typeface="Noto Sans SC" panose="020B0200000000000000" charset="-122"/>
                <a:cs typeface="Noto Sans SC" panose="020B0200000000000000" charset="-122"/>
                <a:sym typeface="Noto Sans SC" panose="020B0200000000000000" charset="-122"/>
              </a:rPr>
              <a:t>点击「提取」按钮提交申请，等待系统审核处理。</a:t>
            </a:r>
            <a:endParaRPr lang="en-US" sz="1100"/>
          </a:p>
          <a:p>
            <a:pPr marL="0" indent="0" algn="l">
              <a:lnSpc>
                <a:spcPct val="117000"/>
              </a:lnSpc>
            </a:pPr>
            <a:r>
              <a:rPr lang="en-US" sz="1300" b="0" i="0" u="none" strike="noStrike">
                <a:solidFill>
                  <a:srgbClr val="B4B4B4"/>
                </a:solidFill>
                <a:latin typeface="Noto Sans SC" panose="020B0200000000000000" charset="-122"/>
                <a:ea typeface="Noto Sans SC" panose="020B0200000000000000" charset="-122"/>
                <a:cs typeface="Noto Sans SC" panose="020B0200000000000000" charset="-122"/>
                <a:sym typeface="Noto Sans SC" panose="020B0200000000000000" charset="-122"/>
              </a:rPr>
              <a:t>到账时效：本金通常在12-24小时内返还至账户；赎回期间账户处于未质押状态，需重新质押后方可继续参与任务。</a:t>
            </a:r>
            <a:endParaRPr lang="en-US" sz="1300" b="0" i="0" u="none" strike="noStrike">
              <a:solidFill>
                <a:srgbClr val="B4B4B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4445000"/>
            <a:ext cx="10668000" cy="1841500"/>
          </a:xfrm>
          <a:prstGeom prst="roundRect">
            <a:avLst>
              <a:gd name="adj" fmla="val 0"/>
            </a:avLst>
          </a:prstGeom>
          <a:solidFill>
            <a:srgbClr val="D4AF37">
              <a:alpha val="8000"/>
            </a:srgbClr>
          </a:solidFill>
          <a:ln w="12700" cap="flat" cmpd="sng">
            <a:solidFill>
              <a:srgbClr val="D4AF37">
                <a:alpha val="2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4724400"/>
            <a:ext cx="304800" cy="304800"/>
          </a:xfrm>
          <a:prstGeom prst="rect">
            <a:avLst/>
          </a:prstGeom>
        </p:spPr>
      </p:pic>
      <p:sp>
        <p:nvSpPr>
          <p:cNvPr id="14" name="AutoShape 14"/>
          <p:cNvSpPr/>
          <p:nvPr/>
        </p:nvSpPr>
        <p:spPr>
          <a:xfrm>
            <a:off x="1460500" y="4699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高效收益首选：权益递延</a:t>
            </a:r>
            <a:endParaRPr lang="en-US" sz="1100"/>
          </a:p>
        </p:txBody>
      </p:sp>
      <p:sp>
        <p:nvSpPr>
          <p:cNvPr id="15" name="AutoShape 15"/>
          <p:cNvSpPr/>
          <p:nvPr/>
        </p:nvSpPr>
        <p:spPr>
          <a:xfrm>
            <a:off x="1016000" y="5207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推荐长期参与用户优先选择，规避资金闲置成本。递延操作无额外手续费，权益自动延续，确保收益计算的无缝衔接，最大化资金利用率。</a:t>
            </a:r>
            <a:endParaRPr lang="en-US" sz="1100"/>
          </a:p>
        </p:txBody>
      </p:sp>
      <p:cxnSp>
        <p:nvCxnSpPr>
          <p:cNvPr id="16" name="Connector 16"/>
          <p:cNvCxnSpPr/>
          <p:nvPr/>
        </p:nvCxnSpPr>
        <p:spPr>
          <a:xfrm rot="5365623">
            <a:off x="5461000" y="5391182"/>
            <a:ext cx="1270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pic>
        <p:nvPicPr>
          <p:cNvPr id="17" name="Picture 17"/>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350000" y="4724400"/>
            <a:ext cx="304800" cy="304800"/>
          </a:xfrm>
          <a:prstGeom prst="rect">
            <a:avLst/>
          </a:prstGeom>
        </p:spPr>
      </p:pic>
      <p:sp>
        <p:nvSpPr>
          <p:cNvPr id="18" name="AutoShape 18"/>
          <p:cNvSpPr/>
          <p:nvPr/>
        </p:nvSpPr>
        <p:spPr>
          <a:xfrm>
            <a:off x="6794500" y="4699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资金规划提示：提取操作</a:t>
            </a:r>
            <a:endParaRPr lang="en-US" sz="1100"/>
          </a:p>
        </p:txBody>
      </p:sp>
      <p:sp>
        <p:nvSpPr>
          <p:cNvPr id="19" name="AutoShape 19"/>
          <p:cNvSpPr/>
          <p:nvPr/>
        </p:nvSpPr>
        <p:spPr>
          <a:xfrm>
            <a:off x="6350000" y="5207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提取后账户将暂时失去质押权益，期间无法获得任何任务收益。建议在确认短期无需参与任务或资金另有规划时再进行操作，避免收益空窗期。</a:t>
            </a:r>
            <a:endParaRPr lang="en-US" sz="110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05 会员权益金到期操作指引：操作流程图</a:t>
            </a:r>
            <a:endParaRPr lang="en-US" sz="1100"/>
          </a:p>
        </p:txBody>
      </p:sp>
      <p:sp>
        <p:nvSpPr>
          <p:cNvPr id="4" name="AutoShape 4"/>
          <p:cNvSpPr/>
          <p:nvPr/>
        </p:nvSpPr>
        <p:spPr>
          <a:xfrm>
            <a:off x="762000" y="1778000"/>
            <a:ext cx="10668000" cy="889000"/>
          </a:xfrm>
          <a:prstGeom prst="roundRect">
            <a:avLst>
              <a:gd name="adj" fmla="val 0"/>
            </a:avLst>
          </a:prstGeom>
          <a:solidFill>
            <a:srgbClr val="FFFFFF">
              <a:alpha val="10000"/>
            </a:srgbClr>
          </a:solidFill>
          <a:ln w="12700" cap="flat" cmpd="sng">
            <a:solidFill>
              <a:srgbClr val="D4AF37">
                <a:alpha val="5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16000" y="2019300"/>
            <a:ext cx="406400" cy="406400"/>
          </a:xfrm>
          <a:prstGeom prst="rect">
            <a:avLst/>
          </a:prstGeom>
        </p:spPr>
      </p:pic>
      <p:sp>
        <p:nvSpPr>
          <p:cNvPr id="6" name="AutoShape 6"/>
          <p:cNvSpPr/>
          <p:nvPr/>
        </p:nvSpPr>
        <p:spPr>
          <a:xfrm>
            <a:off x="1587500" y="1968500"/>
            <a:ext cx="9525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流程触发：会员权益金周期结束，系统自动提示操作选择</a:t>
            </a:r>
            <a:endParaRPr lang="en-US" sz="1100"/>
          </a:p>
        </p:txBody>
      </p:sp>
      <p:sp>
        <p:nvSpPr>
          <p:cNvPr id="7" name="AutoShape 7"/>
          <p:cNvSpPr/>
          <p:nvPr/>
        </p:nvSpPr>
        <p:spPr>
          <a:xfrm>
            <a:off x="762000" y="3048000"/>
            <a:ext cx="5207000" cy="2476500"/>
          </a:xfrm>
          <a:prstGeom prst="roundRect">
            <a:avLst>
              <a:gd name="adj" fmla="val 0"/>
            </a:avLst>
          </a:prstGeom>
          <a:solidFill>
            <a:srgbClr val="D4AF37">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952500" y="323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选项一：权益递延（无缝衔接 · 推荐）</a:t>
            </a:r>
            <a:endParaRPr lang="en-US" sz="1100"/>
          </a:p>
        </p:txBody>
      </p:sp>
      <p:cxnSp>
        <p:nvCxnSpPr>
          <p:cNvPr id="9" name="Connector 9"/>
          <p:cNvCxnSpPr/>
          <p:nvPr/>
        </p:nvCxnSpPr>
        <p:spPr>
          <a:xfrm rot="-9046">
            <a:off x="952508" y="3702050"/>
            <a:ext cx="4826000" cy="12700"/>
          </a:xfrm>
          <a:prstGeom prst="straightConnector1">
            <a:avLst/>
          </a:prstGeom>
          <a:solidFill>
            <a:srgbClr val="DEE0E3">
              <a:alpha val="100000"/>
            </a:srgbClr>
          </a:solidFill>
          <a:ln w="12700" cap="flat" cmpd="sng">
            <a:solidFill>
              <a:srgbClr val="D4AF37">
                <a:alpha val="20000"/>
              </a:srgbClr>
            </a:solidFill>
            <a:prstDash val="solid"/>
            <a:round/>
            <a:headEnd type="none" w="med" len="med"/>
            <a:tailEnd type="none" w="med" len="med"/>
          </a:ln>
        </p:spPr>
      </p:cxn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952500" y="3962400"/>
            <a:ext cx="228600" cy="228600"/>
          </a:xfrm>
          <a:prstGeom prst="rect">
            <a:avLst/>
          </a:prstGeom>
        </p:spPr>
      </p:pic>
      <p:sp>
        <p:nvSpPr>
          <p:cNvPr id="11" name="AutoShape 11"/>
          <p:cNvSpPr/>
          <p:nvPr/>
        </p:nvSpPr>
        <p:spPr>
          <a:xfrm>
            <a:off x="1295400" y="3937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即时生效：</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点击确认即刻进入下一轮，无等待期</a:t>
            </a:r>
            <a:endParaRPr lang="en-US" sz="1100"/>
          </a:p>
        </p:txBody>
      </p:sp>
      <p:pic>
        <p:nvPicPr>
          <p:cNvPr id="12" name="Picture 12"/>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2500" y="4470400"/>
            <a:ext cx="228600" cy="228600"/>
          </a:xfrm>
          <a:prstGeom prst="rect">
            <a:avLst/>
          </a:prstGeom>
        </p:spPr>
      </p:pic>
      <p:sp>
        <p:nvSpPr>
          <p:cNvPr id="13" name="AutoShape 13"/>
          <p:cNvSpPr/>
          <p:nvPr/>
        </p:nvSpPr>
        <p:spPr>
          <a:xfrm>
            <a:off x="1295400" y="4445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收益连续：</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当日及后续任务收益不受任何影响，持续累计</a:t>
            </a:r>
            <a:endParaRPr lang="en-US" sz="1100"/>
          </a:p>
        </p:txBody>
      </p:sp>
      <p:pic>
        <p:nvPicPr>
          <p:cNvPr id="14" name="Picture 14"/>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952500" y="4978400"/>
            <a:ext cx="228600" cy="228600"/>
          </a:xfrm>
          <a:prstGeom prst="rect">
            <a:avLst/>
          </a:prstGeom>
        </p:spPr>
      </p:pic>
      <p:sp>
        <p:nvSpPr>
          <p:cNvPr id="15" name="AutoShape 15"/>
          <p:cNvSpPr/>
          <p:nvPr/>
        </p:nvSpPr>
        <p:spPr>
          <a:xfrm>
            <a:off x="1295400" y="4953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高效便捷：</a:t>
            </a:r>
            <a:r>
              <a:rPr lang="en-US" sz="1400" b="0"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跳过繁琐的提现与重新质押流程，一键完成</a:t>
            </a:r>
            <a:endParaRPr lang="en-US" sz="1100"/>
          </a:p>
        </p:txBody>
      </p:sp>
      <p:sp>
        <p:nvSpPr>
          <p:cNvPr id="16" name="AutoShape 16"/>
          <p:cNvSpPr/>
          <p:nvPr/>
        </p:nvSpPr>
        <p:spPr>
          <a:xfrm>
            <a:off x="6223000" y="3048000"/>
            <a:ext cx="5207000" cy="2476500"/>
          </a:xfrm>
          <a:prstGeom prst="roundRect">
            <a:avLst>
              <a:gd name="adj" fmla="val 0"/>
            </a:avLst>
          </a:prstGeom>
          <a:solidFill>
            <a:srgbClr val="FFFFFF">
              <a:alpha val="5000"/>
            </a:srgbClr>
          </a:solidFill>
          <a:ln w="12700" cap="flat" cmpd="sng">
            <a:solidFill>
              <a:srgbClr val="FFFFFF">
                <a:alpha val="20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6413500" y="32385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选项二：提取权益金（资金回笼）</a:t>
            </a:r>
            <a:endParaRPr lang="en-US" sz="1100"/>
          </a:p>
        </p:txBody>
      </p:sp>
      <p:cxnSp>
        <p:nvCxnSpPr>
          <p:cNvPr id="18" name="Connector 18"/>
          <p:cNvCxnSpPr/>
          <p:nvPr/>
        </p:nvCxnSpPr>
        <p:spPr>
          <a:xfrm rot="-9046">
            <a:off x="6413508" y="3702050"/>
            <a:ext cx="4826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pic>
        <p:nvPicPr>
          <p:cNvPr id="19" name="Picture 19"/>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413500" y="3962400"/>
            <a:ext cx="228600" cy="228600"/>
          </a:xfrm>
          <a:prstGeom prst="rect">
            <a:avLst/>
          </a:prstGeom>
        </p:spPr>
      </p:pic>
      <p:sp>
        <p:nvSpPr>
          <p:cNvPr id="20" name="AutoShape 20"/>
          <p:cNvSpPr/>
          <p:nvPr/>
        </p:nvSpPr>
        <p:spPr>
          <a:xfrm>
            <a:off x="6756400" y="3937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到账时效：</a:t>
            </a:r>
            <a:r>
              <a:rPr lang="en-US" sz="14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提交申请后，资金预计 12-24 小时内到账</a:t>
            </a:r>
            <a:endParaRPr lang="en-US" sz="1100"/>
          </a:p>
        </p:txBody>
      </p:sp>
      <p:pic>
        <p:nvPicPr>
          <p:cNvPr id="21" name="Picture 21"/>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6413500" y="4470400"/>
            <a:ext cx="228600" cy="228600"/>
          </a:xfrm>
          <a:prstGeom prst="rect">
            <a:avLst/>
          </a:prstGeom>
        </p:spPr>
      </p:pic>
      <p:sp>
        <p:nvSpPr>
          <p:cNvPr id="22" name="AutoShape 22"/>
          <p:cNvSpPr/>
          <p:nvPr/>
        </p:nvSpPr>
        <p:spPr>
          <a:xfrm>
            <a:off x="6756400" y="4445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需手动复投：</a:t>
            </a:r>
            <a:r>
              <a:rPr lang="en-US" sz="14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资金到账后，需主动操作“重新质押”才能继续</a:t>
            </a:r>
            <a:endParaRPr lang="en-US" sz="1100"/>
          </a:p>
        </p:txBody>
      </p:sp>
      <p:pic>
        <p:nvPicPr>
          <p:cNvPr id="23" name="Picture 23"/>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6413500" y="4978400"/>
            <a:ext cx="228600" cy="228600"/>
          </a:xfrm>
          <a:prstGeom prst="rect">
            <a:avLst/>
          </a:prstGeom>
        </p:spPr>
      </p:pic>
      <p:sp>
        <p:nvSpPr>
          <p:cNvPr id="24" name="AutoShape 24"/>
          <p:cNvSpPr/>
          <p:nvPr/>
        </p:nvSpPr>
        <p:spPr>
          <a:xfrm>
            <a:off x="6756400" y="4953000"/>
            <a:ext cx="4508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注意：</a:t>
            </a:r>
            <a:r>
              <a:rPr lang="en-US" sz="1400" b="0"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重新质押前的空窗期，将暂停任务收益的计算与发放</a:t>
            </a:r>
            <a:endParaRPr lang="en-US" sz="1100"/>
          </a:p>
        </p:txBody>
      </p:sp>
      <p:sp>
        <p:nvSpPr>
          <p:cNvPr id="25" name="AutoShape 25"/>
          <p:cNvSpPr/>
          <p:nvPr/>
        </p:nvSpPr>
        <p:spPr>
          <a:xfrm>
            <a:off x="762000" y="5778500"/>
            <a:ext cx="10668000" cy="635000"/>
          </a:xfrm>
          <a:prstGeom prst="roundRect">
            <a:avLst>
              <a:gd name="adj" fmla="val 0"/>
            </a:avLst>
          </a:prstGeom>
          <a:solidFill>
            <a:srgbClr val="D4AF37">
              <a:alpha val="15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952500" y="5956300"/>
            <a:ext cx="279400" cy="279400"/>
          </a:xfrm>
          <a:prstGeom prst="rect">
            <a:avLst/>
          </a:prstGeom>
        </p:spPr>
      </p:pic>
      <p:sp>
        <p:nvSpPr>
          <p:cNvPr id="27" name="AutoShape 27"/>
          <p:cNvSpPr/>
          <p:nvPr/>
        </p:nvSpPr>
        <p:spPr>
          <a:xfrm>
            <a:off x="1397000" y="5867400"/>
            <a:ext cx="990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F0E68C"/>
                </a:solidFill>
                <a:latin typeface="Noto Sans SC" panose="020B0200000000000000" charset="-122"/>
                <a:ea typeface="Noto Sans SC" panose="020B0200000000000000" charset="-122"/>
                <a:cs typeface="Noto Sans SC" panose="020B0200000000000000" charset="-122"/>
                <a:sym typeface="Noto Sans SC" panose="020B0200000000000000" charset="-122"/>
              </a:rPr>
              <a:t>专家建议：</a:t>
            </a:r>
            <a:r>
              <a:rPr lang="en-US" sz="1400" b="0" i="0" u="none" strike="noStrike">
                <a:solidFill>
                  <a:srgbClr val="F0E68C"/>
                </a:solidFill>
                <a:latin typeface="Noto Sans SC" panose="020B0200000000000000" charset="-122"/>
                <a:ea typeface="Noto Sans SC" panose="020B0200000000000000" charset="-122"/>
                <a:cs typeface="Noto Sans SC" panose="020B0200000000000000" charset="-122"/>
                <a:sym typeface="Noto Sans SC" panose="020B0200000000000000" charset="-122"/>
              </a:rPr>
              <a:t>若您短期内有任务规划，【权益递延】是最优选择，可避免因提现和重新质押带来的收益中断，保障资产效率最大化。</a:t>
            </a:r>
            <a:endParaRPr lang="en-US" sz="110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06 常见问题 Q&amp;A</a:t>
            </a:r>
            <a:endParaRPr lang="en-US" sz="1100"/>
          </a:p>
        </p:txBody>
      </p:sp>
      <p:sp>
        <p:nvSpPr>
          <p:cNvPr id="4" name="AutoShape 4"/>
          <p:cNvSpPr/>
          <p:nvPr/>
        </p:nvSpPr>
        <p:spPr>
          <a:xfrm>
            <a:off x="762000" y="1905000"/>
            <a:ext cx="3378200" cy="3556000"/>
          </a:xfrm>
          <a:prstGeom prst="roundRect">
            <a:avLst>
              <a:gd name="adj" fmla="val 0"/>
            </a:avLst>
          </a:prstGeom>
          <a:solidFill>
            <a:srgbClr val="FFFFFF">
              <a:alpha val="8000"/>
            </a:srgbClr>
          </a:solidFill>
          <a:ln w="12700" cap="flat" cmpd="sng">
            <a:solidFill>
              <a:srgbClr val="D4AF37">
                <a:alpha val="35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952500" y="2159000"/>
            <a:ext cx="2997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6" name="AutoShape 6"/>
          <p:cNvSpPr/>
          <p:nvPr/>
        </p:nvSpPr>
        <p:spPr>
          <a:xfrm>
            <a:off x="952500" y="2857500"/>
            <a:ext cx="2997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权益金到期忘记操作会怎样？</a:t>
            </a:r>
            <a:endParaRPr lang="en-US" sz="1100"/>
          </a:p>
        </p:txBody>
      </p:sp>
      <p:cxnSp>
        <p:nvCxnSpPr>
          <p:cNvPr id="7" name="Connector 7"/>
          <p:cNvCxnSpPr/>
          <p:nvPr/>
        </p:nvCxnSpPr>
        <p:spPr>
          <a:xfrm rot="-14881">
            <a:off x="952514" y="3740150"/>
            <a:ext cx="2933700" cy="12700"/>
          </a:xfrm>
          <a:prstGeom prst="line">
            <a:avLst/>
          </a:prstGeom>
          <a:solidFill>
            <a:srgbClr val="DEE0E3">
              <a:alpha val="100000"/>
            </a:srgbClr>
          </a:solidFill>
          <a:ln w="12700" cap="flat" cmpd="sng">
            <a:solidFill>
              <a:srgbClr val="D4AF37">
                <a:alpha val="40000"/>
              </a:srgbClr>
            </a:solidFill>
            <a:prstDash val="solid"/>
            <a:round/>
            <a:headEnd type="none" w="med" len="med"/>
            <a:tailEnd type="none" w="med" len="med"/>
          </a:ln>
        </p:spPr>
      </p:cxnSp>
      <p:sp>
        <p:nvSpPr>
          <p:cNvPr id="8" name="AutoShape 8"/>
          <p:cNvSpPr/>
          <p:nvPr/>
        </p:nvSpPr>
        <p:spPr>
          <a:xfrm>
            <a:off x="952500" y="3937000"/>
            <a:ext cx="29972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系统不会自动处理，需手动登录后台选择“权益递延”或“一次性提取”。建议提前设置日程提醒，避免因遗忘操作导致收益中断，错失资产复利增长的机会。</a:t>
            </a:r>
            <a:endParaRPr lang="en-US" sz="1100"/>
          </a:p>
        </p:txBody>
      </p:sp>
      <p:sp>
        <p:nvSpPr>
          <p:cNvPr id="9" name="AutoShape 9"/>
          <p:cNvSpPr/>
          <p:nvPr/>
        </p:nvSpPr>
        <p:spPr>
          <a:xfrm>
            <a:off x="4406900" y="1905000"/>
            <a:ext cx="3378200" cy="3556000"/>
          </a:xfrm>
          <a:prstGeom prst="roundRect">
            <a:avLst>
              <a:gd name="adj" fmla="val 0"/>
            </a:avLst>
          </a:prstGeom>
          <a:solidFill>
            <a:srgbClr val="FFFFFF">
              <a:alpha val="8000"/>
            </a:srgbClr>
          </a:solidFill>
          <a:ln w="12700" cap="flat" cmpd="sng">
            <a:solidFill>
              <a:srgbClr val="D4AF37">
                <a:alpha val="3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597400" y="2159000"/>
            <a:ext cx="2997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1" name="AutoShape 11"/>
          <p:cNvSpPr/>
          <p:nvPr/>
        </p:nvSpPr>
        <p:spPr>
          <a:xfrm>
            <a:off x="4597400" y="2857500"/>
            <a:ext cx="2997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“去掉一个大部门”考核如何计算？</a:t>
            </a:r>
            <a:endParaRPr lang="en-US" sz="1100"/>
          </a:p>
        </p:txBody>
      </p:sp>
      <p:cxnSp>
        <p:nvCxnSpPr>
          <p:cNvPr id="12" name="Connector 12"/>
          <p:cNvCxnSpPr/>
          <p:nvPr/>
        </p:nvCxnSpPr>
        <p:spPr>
          <a:xfrm rot="-14881">
            <a:off x="4597414" y="3740150"/>
            <a:ext cx="2933700" cy="12700"/>
          </a:xfrm>
          <a:prstGeom prst="line">
            <a:avLst/>
          </a:prstGeom>
          <a:solidFill>
            <a:srgbClr val="DEE0E3">
              <a:alpha val="100000"/>
            </a:srgbClr>
          </a:solidFill>
          <a:ln w="12700" cap="flat" cmpd="sng">
            <a:solidFill>
              <a:srgbClr val="D4AF37">
                <a:alpha val="40000"/>
              </a:srgbClr>
            </a:solidFill>
            <a:prstDash val="solid"/>
            <a:round/>
            <a:headEnd type="none" w="med" len="med"/>
            <a:tailEnd type="none" w="med" len="med"/>
          </a:ln>
        </p:spPr>
      </p:cxnSp>
      <p:sp>
        <p:nvSpPr>
          <p:cNvPr id="13" name="AutoShape 13"/>
          <p:cNvSpPr/>
          <p:nvPr/>
        </p:nvSpPr>
        <p:spPr>
          <a:xfrm>
            <a:off x="4597400" y="3937000"/>
            <a:ext cx="29972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为鼓励团队均衡发展，系统会剔除业绩最高的一个部门，以剩余部门的业绩总和作为考核基数。例如业绩为10万、5万、3万，则按8万核算，有效避免业绩过度集中的风险。</a:t>
            </a:r>
            <a:endParaRPr lang="en-US" sz="1100"/>
          </a:p>
        </p:txBody>
      </p:sp>
      <p:sp>
        <p:nvSpPr>
          <p:cNvPr id="14" name="AutoShape 14"/>
          <p:cNvSpPr/>
          <p:nvPr/>
        </p:nvSpPr>
        <p:spPr>
          <a:xfrm>
            <a:off x="8051800" y="1905000"/>
            <a:ext cx="3378200" cy="3556000"/>
          </a:xfrm>
          <a:prstGeom prst="roundRect">
            <a:avLst>
              <a:gd name="adj" fmla="val 0"/>
            </a:avLst>
          </a:prstGeom>
          <a:solidFill>
            <a:srgbClr val="FFFFFF">
              <a:alpha val="8000"/>
            </a:srgbClr>
          </a:solidFill>
          <a:ln w="12700" cap="flat" cmpd="sng">
            <a:solidFill>
              <a:srgbClr val="D4AF37">
                <a:alpha val="3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8242300" y="2159000"/>
            <a:ext cx="29972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6" name="AutoShape 16"/>
          <p:cNvSpPr/>
          <p:nvPr/>
        </p:nvSpPr>
        <p:spPr>
          <a:xfrm>
            <a:off x="8242300" y="2857500"/>
            <a:ext cx="29972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V5以上等级的平级奖励怎么拿？</a:t>
            </a:r>
            <a:endParaRPr lang="en-US" sz="1100"/>
          </a:p>
        </p:txBody>
      </p:sp>
      <p:cxnSp>
        <p:nvCxnSpPr>
          <p:cNvPr id="17" name="Connector 17"/>
          <p:cNvCxnSpPr/>
          <p:nvPr/>
        </p:nvCxnSpPr>
        <p:spPr>
          <a:xfrm rot="-14881">
            <a:off x="8242314" y="3740150"/>
            <a:ext cx="2933700" cy="12700"/>
          </a:xfrm>
          <a:prstGeom prst="line">
            <a:avLst/>
          </a:prstGeom>
          <a:solidFill>
            <a:srgbClr val="DEE0E3">
              <a:alpha val="100000"/>
            </a:srgbClr>
          </a:solidFill>
          <a:ln w="12700" cap="flat" cmpd="sng">
            <a:solidFill>
              <a:srgbClr val="D4AF37">
                <a:alpha val="40000"/>
              </a:srgbClr>
            </a:solidFill>
            <a:prstDash val="solid"/>
            <a:round/>
            <a:headEnd type="none" w="med" len="med"/>
            <a:tailEnd type="none" w="med" len="med"/>
          </a:ln>
        </p:spPr>
      </p:cxnSp>
      <p:sp>
        <p:nvSpPr>
          <p:cNvPr id="18" name="AutoShape 18"/>
          <p:cNvSpPr/>
          <p:nvPr/>
        </p:nvSpPr>
        <p:spPr>
          <a:xfrm>
            <a:off x="8242300" y="3937000"/>
            <a:ext cx="29972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EBEBEB">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当直接下级晋升至V5及以上同级时，除原有部门奖励外，可额外获得0.5U/人的平级奖励。这是对培养核心骨干、壮大团队网络的专项激励，助力收益指数级增长。</a:t>
            </a:r>
            <a:endParaRPr lang="en-US" sz="1100"/>
          </a:p>
        </p:txBody>
      </p:sp>
      <p:sp>
        <p:nvSpPr>
          <p:cNvPr id="19" name="AutoShape 19"/>
          <p:cNvSpPr/>
          <p:nvPr/>
        </p:nvSpPr>
        <p:spPr>
          <a:xfrm>
            <a:off x="762000" y="58420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D4AF37">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官方提示：所有规则以最新版《用户权益与晋升手册》为准，建议定期查阅更新，保障您的合法权益。</a:t>
            </a:r>
            <a:endParaRPr lang="en-US" sz="110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06 常见问题 Q&amp;A</a:t>
            </a:r>
            <a:endParaRPr lang="en-US" sz="1100"/>
          </a:p>
        </p:txBody>
      </p:sp>
      <p:sp>
        <p:nvSpPr>
          <p:cNvPr id="4" name="AutoShape 4"/>
          <p:cNvSpPr/>
          <p:nvPr/>
        </p:nvSpPr>
        <p:spPr>
          <a:xfrm>
            <a:off x="762000" y="1905000"/>
            <a:ext cx="5207000" cy="3302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225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Q4：提取权益金后还可以继续做任务吗？</a:t>
            </a:r>
            <a:endParaRPr lang="en-US" sz="1100"/>
          </a:p>
        </p:txBody>
      </p:sp>
      <p:cxnSp>
        <p:nvCxnSpPr>
          <p:cNvPr id="6" name="Connector 6"/>
          <p:cNvCxnSpPr/>
          <p:nvPr/>
        </p:nvCxnSpPr>
        <p:spPr>
          <a:xfrm rot="-9291">
            <a:off x="1016009" y="2978150"/>
            <a:ext cx="4699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7" name="AutoShape 7"/>
          <p:cNvSpPr/>
          <p:nvPr/>
        </p:nvSpPr>
        <p:spPr>
          <a:xfrm>
            <a:off x="1016000" y="3175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A：不可以。提取后需等待资金到账并重新完成质押，方可继续参与任务。建议若短期内有任务规划，优先选择“权益递延”选项，避免因重新质押影响任务进度与收益。</a:t>
            </a:r>
            <a:endParaRPr lang="en-US" sz="1100"/>
          </a:p>
        </p:txBody>
      </p:sp>
      <p:sp>
        <p:nvSpPr>
          <p:cNvPr id="8" name="AutoShape 8"/>
          <p:cNvSpPr/>
          <p:nvPr/>
        </p:nvSpPr>
        <p:spPr>
          <a:xfrm>
            <a:off x="6223000" y="1905000"/>
            <a:ext cx="5207000" cy="3302000"/>
          </a:xfrm>
          <a:prstGeom prst="roundRect">
            <a:avLst>
              <a:gd name="adj" fmla="val 0"/>
            </a:avLst>
          </a:prstGeom>
          <a:solidFill>
            <a:srgbClr val="FFFFFF">
              <a:alpha val="8000"/>
            </a:srgbClr>
          </a:solidFill>
          <a:ln w="12700" cap="flat" cmpd="sng">
            <a:solidFill>
              <a:srgbClr val="D4AF37">
                <a:alpha val="4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6477000" y="22225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Q5：佣金什么时候发放？</a:t>
            </a:r>
            <a:endParaRPr lang="en-US" sz="1100"/>
          </a:p>
        </p:txBody>
      </p:sp>
      <p:cxnSp>
        <p:nvCxnSpPr>
          <p:cNvPr id="10" name="Connector 10"/>
          <p:cNvCxnSpPr/>
          <p:nvPr/>
        </p:nvCxnSpPr>
        <p:spPr>
          <a:xfrm rot="-9291">
            <a:off x="6477009" y="2978150"/>
            <a:ext cx="4699000" cy="12700"/>
          </a:xfrm>
          <a:prstGeom prst="straightConnector1">
            <a:avLst/>
          </a:prstGeom>
          <a:solidFill>
            <a:srgbClr val="DEE0E3">
              <a:alpha val="100000"/>
            </a:srgbClr>
          </a:solidFill>
          <a:ln w="12700" cap="flat" cmpd="sng">
            <a:solidFill>
              <a:srgbClr val="D4AF37">
                <a:alpha val="30000"/>
              </a:srgbClr>
            </a:solidFill>
            <a:prstDash val="solid"/>
            <a:round/>
            <a:headEnd type="none" w="med" len="med"/>
            <a:tailEnd type="none" w="med" len="med"/>
          </a:ln>
        </p:spPr>
      </p:cxnSp>
      <p:sp>
        <p:nvSpPr>
          <p:cNvPr id="11" name="AutoShape 11"/>
          <p:cNvSpPr/>
          <p:nvPr/>
        </p:nvSpPr>
        <p:spPr>
          <a:xfrm>
            <a:off x="6477000" y="3175000"/>
            <a:ext cx="4699000" cy="177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A：用户完成指定任务并达标后，交易所将在T+1日与社区进行佣金结算，社区收到结算款项后，会按照平台规则于当日内发放至用户账户。实际到账时间请以社区结算系统的实时通知为准。</a:t>
            </a:r>
            <a:endParaRPr lang="en-US" sz="1100"/>
          </a:p>
        </p:txBody>
      </p:sp>
      <p:sp>
        <p:nvSpPr>
          <p:cNvPr id="12" name="AutoShape 12"/>
          <p:cNvSpPr/>
          <p:nvPr/>
        </p:nvSpPr>
        <p:spPr>
          <a:xfrm>
            <a:off x="762000" y="5778500"/>
            <a:ext cx="10668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D4AF37">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温馨提示：请密切关注社区官方公告，及时了解任务规则与佣金结算的最新动态，确保收益及时到账。</a:t>
            </a:r>
            <a:endParaRPr lang="en-US" sz="11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07 总结：核心要点回顾</a:t>
            </a:r>
            <a:endParaRPr lang="en-US" sz="1100"/>
          </a:p>
        </p:txBody>
      </p:sp>
      <p:sp>
        <p:nvSpPr>
          <p:cNvPr id="4" name="AutoShape 4"/>
          <p:cNvSpPr/>
          <p:nvPr>
            <p:custDataLst>
              <p:tags r:id="rId2"/>
            </p:custDataLst>
          </p:nvPr>
        </p:nvSpPr>
        <p:spPr>
          <a:xfrm>
            <a:off x="762000" y="1651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custDataLst>
              <p:tags r:id="rId3"/>
            </p:custDataLst>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16000" y="1841500"/>
            <a:ext cx="304800" cy="304800"/>
          </a:xfrm>
          <a:prstGeom prst="rect">
            <a:avLst/>
          </a:prstGeom>
        </p:spPr>
      </p:pic>
      <p:sp>
        <p:nvSpPr>
          <p:cNvPr id="6" name="AutoShape 6"/>
          <p:cNvSpPr/>
          <p:nvPr>
            <p:custDataLst>
              <p:tags r:id="rId6"/>
            </p:custDataLst>
          </p:nvPr>
        </p:nvSpPr>
        <p:spPr>
          <a:xfrm>
            <a:off x="1460500" y="1803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01 拉新本质：流量换佣金</a:t>
            </a:r>
            <a:endParaRPr lang="en-US" sz="1100"/>
          </a:p>
        </p:txBody>
      </p:sp>
      <p:sp>
        <p:nvSpPr>
          <p:cNvPr id="7" name="AutoShape 7"/>
          <p:cNvSpPr/>
          <p:nvPr>
            <p:custDataLst>
              <p:tags r:id="rId7"/>
            </p:custDataLst>
          </p:nvPr>
        </p:nvSpPr>
        <p:spPr>
          <a:xfrm>
            <a:off x="1016000" y="2260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为交易所输送真实用户数据与交易流量，通过完成平台任务获取佣金，实现平台与推广者的价值共生。</a:t>
            </a:r>
            <a:endParaRPr lang="en-US" sz="1100"/>
          </a:p>
        </p:txBody>
      </p:sp>
      <p:sp>
        <p:nvSpPr>
          <p:cNvPr id="8" name="AutoShape 8"/>
          <p:cNvSpPr/>
          <p:nvPr>
            <p:custDataLst>
              <p:tags r:id="rId8"/>
            </p:custDataLst>
          </p:nvPr>
        </p:nvSpPr>
        <p:spPr>
          <a:xfrm>
            <a:off x="762000" y="3302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1016000" y="3492500"/>
            <a:ext cx="304800" cy="304800"/>
          </a:xfrm>
          <a:prstGeom prst="rect">
            <a:avLst/>
          </a:prstGeom>
        </p:spPr>
      </p:pic>
      <p:sp>
        <p:nvSpPr>
          <p:cNvPr id="10" name="AutoShape 10"/>
          <p:cNvSpPr/>
          <p:nvPr>
            <p:custDataLst>
              <p:tags r:id="rId12"/>
            </p:custDataLst>
          </p:nvPr>
        </p:nvSpPr>
        <p:spPr>
          <a:xfrm>
            <a:off x="1460500" y="3454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02 权益金：1000U质押周期</a:t>
            </a:r>
            <a:endParaRPr lang="en-US" sz="1100"/>
          </a:p>
        </p:txBody>
      </p:sp>
      <p:sp>
        <p:nvSpPr>
          <p:cNvPr id="11" name="AutoShape 11"/>
          <p:cNvSpPr/>
          <p:nvPr>
            <p:custDataLst>
              <p:tags r:id="rId13"/>
            </p:custDataLst>
          </p:nvPr>
        </p:nvSpPr>
        <p:spPr>
          <a:xfrm>
            <a:off x="1016000" y="3911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需质押1000U作为参与凭证，每30天为一个结算周期。周期结束后必须主动操作，可选择递延或提取本金。</a:t>
            </a:r>
            <a:endParaRPr lang="en-US" sz="1100"/>
          </a:p>
        </p:txBody>
      </p:sp>
      <p:sp>
        <p:nvSpPr>
          <p:cNvPr id="12" name="AutoShape 12"/>
          <p:cNvSpPr/>
          <p:nvPr>
            <p:custDataLst>
              <p:tags r:id="rId14"/>
            </p:custDataLst>
          </p:nvPr>
        </p:nvSpPr>
        <p:spPr>
          <a:xfrm>
            <a:off x="762000" y="4953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1016000" y="5143500"/>
            <a:ext cx="304800" cy="304800"/>
          </a:xfrm>
          <a:prstGeom prst="rect">
            <a:avLst/>
          </a:prstGeom>
        </p:spPr>
      </p:pic>
      <p:sp>
        <p:nvSpPr>
          <p:cNvPr id="14" name="AutoShape 14"/>
          <p:cNvSpPr/>
          <p:nvPr>
            <p:custDataLst>
              <p:tags r:id="rId18"/>
            </p:custDataLst>
          </p:nvPr>
        </p:nvSpPr>
        <p:spPr>
          <a:xfrm>
            <a:off x="1460500" y="5105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03 考核机制：剔除极值核算</a:t>
            </a:r>
            <a:endParaRPr lang="en-US" sz="1100"/>
          </a:p>
        </p:txBody>
      </p:sp>
      <p:sp>
        <p:nvSpPr>
          <p:cNvPr id="15" name="AutoShape 15"/>
          <p:cNvSpPr/>
          <p:nvPr>
            <p:custDataLst>
              <p:tags r:id="rId19"/>
            </p:custDataLst>
          </p:nvPr>
        </p:nvSpPr>
        <p:spPr>
          <a:xfrm>
            <a:off x="1016000" y="5562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采用“去掉一个大部门”的规则，即剔除业绩最高的部门数据，以剩余部门的综合业绩作为考核依据，确保公平性。</a:t>
            </a:r>
            <a:endParaRPr lang="en-US" sz="1100"/>
          </a:p>
        </p:txBody>
      </p:sp>
      <p:sp>
        <p:nvSpPr>
          <p:cNvPr id="16" name="AutoShape 16"/>
          <p:cNvSpPr/>
          <p:nvPr>
            <p:custDataLst>
              <p:tags r:id="rId20"/>
            </p:custDataLst>
          </p:nvPr>
        </p:nvSpPr>
        <p:spPr>
          <a:xfrm>
            <a:off x="6223000" y="1651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custDataLst>
              <p:tags r:id="rId21"/>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6477000" y="1841500"/>
            <a:ext cx="304800" cy="304800"/>
          </a:xfrm>
          <a:prstGeom prst="rect">
            <a:avLst/>
          </a:prstGeom>
        </p:spPr>
      </p:pic>
      <p:sp>
        <p:nvSpPr>
          <p:cNvPr id="18" name="AutoShape 18"/>
          <p:cNvSpPr/>
          <p:nvPr>
            <p:custDataLst>
              <p:tags r:id="rId24"/>
            </p:custDataLst>
          </p:nvPr>
        </p:nvSpPr>
        <p:spPr>
          <a:xfrm>
            <a:off x="6921500" y="1803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04 V7晋升：硬性架构要求</a:t>
            </a:r>
            <a:endParaRPr lang="en-US" sz="1100"/>
          </a:p>
        </p:txBody>
      </p:sp>
      <p:sp>
        <p:nvSpPr>
          <p:cNvPr id="19" name="AutoShape 19"/>
          <p:cNvSpPr/>
          <p:nvPr>
            <p:custDataLst>
              <p:tags r:id="rId25"/>
            </p:custDataLst>
          </p:nvPr>
        </p:nvSpPr>
        <p:spPr>
          <a:xfrm>
            <a:off x="6477000" y="2260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必须组建至少3个独立部门，且每个部门内至少培养出1名V6级别的核心骨干，这是晋升V7的硬性组织架构指标。</a:t>
            </a:r>
            <a:endParaRPr lang="en-US" sz="1100"/>
          </a:p>
        </p:txBody>
      </p:sp>
      <p:sp>
        <p:nvSpPr>
          <p:cNvPr id="20" name="AutoShape 20"/>
          <p:cNvSpPr/>
          <p:nvPr>
            <p:custDataLst>
              <p:tags r:id="rId26"/>
            </p:custDataLst>
          </p:nvPr>
        </p:nvSpPr>
        <p:spPr>
          <a:xfrm>
            <a:off x="6223000" y="3302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custDataLst>
              <p:tags r:id="rId27"/>
            </p:custDataLst>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a:off x="6477000" y="3492500"/>
            <a:ext cx="304800" cy="304800"/>
          </a:xfrm>
          <a:prstGeom prst="rect">
            <a:avLst/>
          </a:prstGeom>
        </p:spPr>
      </p:pic>
      <p:sp>
        <p:nvSpPr>
          <p:cNvPr id="22" name="AutoShape 22"/>
          <p:cNvSpPr/>
          <p:nvPr>
            <p:custDataLst>
              <p:tags r:id="rId30"/>
            </p:custDataLst>
          </p:nvPr>
        </p:nvSpPr>
        <p:spPr>
          <a:xfrm>
            <a:off x="6921500" y="3454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05 佣金结构：多维度叠加</a:t>
            </a:r>
            <a:endParaRPr lang="en-US" sz="1100"/>
          </a:p>
        </p:txBody>
      </p:sp>
      <p:sp>
        <p:nvSpPr>
          <p:cNvPr id="23" name="AutoShape 23"/>
          <p:cNvSpPr/>
          <p:nvPr>
            <p:custDataLst>
              <p:tags r:id="rId31"/>
            </p:custDataLst>
          </p:nvPr>
        </p:nvSpPr>
        <p:spPr>
          <a:xfrm>
            <a:off x="6477000" y="3911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收益由四部分构成：基础佣金11.5U + 一代推荐奖励1.5U + 部门奖励(0.9-6.3U) + V5及以上平级奖励0.5U。</a:t>
            </a:r>
            <a:endParaRPr lang="en-US" sz="1100"/>
          </a:p>
        </p:txBody>
      </p:sp>
      <p:sp>
        <p:nvSpPr>
          <p:cNvPr id="24" name="AutoShape 24"/>
          <p:cNvSpPr/>
          <p:nvPr>
            <p:custDataLst>
              <p:tags r:id="rId32"/>
            </p:custDataLst>
          </p:nvPr>
        </p:nvSpPr>
        <p:spPr>
          <a:xfrm>
            <a:off x="6223000" y="4953000"/>
            <a:ext cx="5207000" cy="1460500"/>
          </a:xfrm>
          <a:prstGeom prst="roundRect">
            <a:avLst>
              <a:gd name="adj" fmla="val 0"/>
            </a:avLst>
          </a:prstGeom>
          <a:solidFill>
            <a:srgbClr val="FFFFFF">
              <a:alpha val="8000"/>
            </a:srgbClr>
          </a:solidFill>
          <a:ln w="12700" cap="flat" cmpd="sng">
            <a:solidFill>
              <a:srgbClr val="D4AF37">
                <a:alpha val="3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custDataLst>
              <p:tags r:id="rId33"/>
            </p:custDataLst>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6477000" y="5143500"/>
            <a:ext cx="304800" cy="304800"/>
          </a:xfrm>
          <a:prstGeom prst="rect">
            <a:avLst/>
          </a:prstGeom>
        </p:spPr>
      </p:pic>
      <p:sp>
        <p:nvSpPr>
          <p:cNvPr id="26" name="AutoShape 26"/>
          <p:cNvSpPr/>
          <p:nvPr>
            <p:custDataLst>
              <p:tags r:id="rId36"/>
            </p:custDataLst>
          </p:nvPr>
        </p:nvSpPr>
        <p:spPr>
          <a:xfrm>
            <a:off x="6921500" y="5105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D4AF37"/>
                </a:solidFill>
                <a:latin typeface="Noto Sans SC" panose="020B0200000000000000" charset="-122"/>
                <a:ea typeface="Noto Sans SC" panose="020B0200000000000000" charset="-122"/>
                <a:cs typeface="Noto Sans SC" panose="020B0200000000000000" charset="-122"/>
                <a:sym typeface="Noto Sans SC" panose="020B0200000000000000" charset="-122"/>
              </a:rPr>
              <a:t>06 收益来源：三方共赢生态</a:t>
            </a:r>
            <a:endParaRPr lang="en-US" sz="1100"/>
          </a:p>
        </p:txBody>
      </p:sp>
      <p:sp>
        <p:nvSpPr>
          <p:cNvPr id="27" name="AutoShape 27"/>
          <p:cNvSpPr/>
          <p:nvPr>
            <p:custDataLst>
              <p:tags r:id="rId37"/>
            </p:custDataLst>
          </p:nvPr>
        </p:nvSpPr>
        <p:spPr>
          <a:xfrm>
            <a:off x="6477000" y="55626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EBEB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由上币方出资设立资金池，交易所负责规则制定与分发执行，社区团队负责市场推广与用户增长，实现三方共赢。</a:t>
            </a:r>
            <a:endParaRPr lang="en-US" sz="11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000000">
              <a:alpha val="30000"/>
            </a:srgbClr>
          </a:solidFill>
          <a:ln cap="flat" cmpd="sng">
            <a:solidFill>
              <a:srgbClr val="000000">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016000" y="3048000"/>
            <a:ext cx="10160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Thank You</a:t>
            </a:r>
            <a:endParaRPr lang="en-US" sz="1100"/>
          </a:p>
        </p:txBody>
      </p:sp>
      <p:sp>
        <p:nvSpPr>
          <p:cNvPr id="4" name="AutoShape 4"/>
          <p:cNvSpPr/>
          <p:nvPr/>
        </p:nvSpPr>
        <p:spPr>
          <a:xfrm>
            <a:off x="1016000" y="4572000"/>
            <a:ext cx="1524000" cy="50800"/>
          </a:xfrm>
          <a:prstGeom prst="roundRect">
            <a:avLst>
              <a:gd name="adj" fmla="val 0"/>
            </a:avLst>
          </a:prstGeom>
          <a:solidFill>
            <a:srgbClr val="D4AF37">
              <a:alpha val="100000"/>
            </a:srgbClr>
          </a:solidFill>
          <a:ln cap="flat" cmpd="sng">
            <a:solidFill>
              <a:srgbClr val="BB961E">
                <a:alpha val="100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1016000" y="5016500"/>
            <a:ext cx="10160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8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共创未来 · 把握机遇 | Seize Opportunities, Create the Future Together</a:t>
            </a:r>
            <a:endParaRPr lang="en-US" sz="1100"/>
          </a:p>
        </p:txBody>
      </p:sp>
      <p:pic>
        <p:nvPicPr>
          <p:cNvPr id="6" name="Picture 6"/>
          <p:cNvPicPr>
            <a:picLocks noChangeAspect="1"/>
          </p:cNvPicPr>
          <p:nvPr/>
        </p:nvPicPr>
        <p:blipFill>
          <a:blip r:embed="rId2"/>
          <a:stretch>
            <a:fillRect/>
          </a:stretch>
        </p:blipFill>
        <p:spPr>
          <a:xfrm>
            <a:off x="10668000" y="6190112"/>
            <a:ext cx="1524000" cy="667888"/>
          </a:xfrm>
          <a:prstGeom prst="rect">
            <a:avLst/>
          </a:prstGeom>
        </p:spPr>
      </p:pic>
    </p:spTree>
  </p:cSld>
  <p:clrMapOvr>
    <a:masterClrMapping/>
  </p:clrMapOvr>
</p:sld>
</file>

<file path=ppt/tags/tag1.xml><?xml version="1.0" encoding="utf-8"?>
<p:tagLst xmlns:p="http://schemas.openxmlformats.org/presentationml/2006/main">
  <p:tag name="KSO_WM_DIAGRAM_VIRTUALLY_FRAME" val="{&quot;height&quot;:280,&quot;left&quot;:60,&quot;top&quot;:160,&quot;width&quot;:840}"/>
</p:tagLst>
</file>

<file path=ppt/tags/tag2.xml><?xml version="1.0" encoding="utf-8"?>
<p:tagLst xmlns:p="http://schemas.openxmlformats.org/presentationml/2006/main">
  <p:tag name="KSO_WM_DIAGRAM_VIRTUALLY_FRAME" val="{&quot;height&quot;:280,&quot;left&quot;:60,&quot;top&quot;:160,&quot;width&quot;:840}"/>
</p:tagLst>
</file>

<file path=ppt/tags/tag3.xml><?xml version="1.0" encoding="utf-8"?>
<p:tagLst xmlns:p="http://schemas.openxmlformats.org/presentationml/2006/main">
  <p:tag name="KSO_WM_DIAGRAM_VIRTUALLY_FRAME" val="{&quot;height&quot;:280,&quot;left&quot;:60,&quot;top&quot;:160,&quot;width&quot;:840}"/>
</p:tagLst>
</file>

<file path=ppt/tags/tag4.xml><?xml version="1.0" encoding="utf-8"?>
<p:tagLst xmlns:p="http://schemas.openxmlformats.org/presentationml/2006/main">
  <p:tag name="KSO_WM_DIAGRAM_VIRTUALLY_FRAME" val="{&quot;height&quot;:280,&quot;left&quot;:60,&quot;top&quot;:160,&quot;width&quot;:840}"/>
</p:tagLst>
</file>

<file path=ppt/tags/tag5.xml><?xml version="1.0" encoding="utf-8"?>
<p:tagLst xmlns:p="http://schemas.openxmlformats.org/presentationml/2006/main">
  <p:tag name="KSO_WM_DIAGRAM_VIRTUALLY_FRAME" val="{&quot;height&quot;:280,&quot;left&quot;:60,&quot;top&quot;:160,&quot;width&quot;:840}"/>
</p:tagLst>
</file>

<file path=ppt/tags/tag6.xml><?xml version="1.0" encoding="utf-8"?>
<p:tagLst xmlns:p="http://schemas.openxmlformats.org/presentationml/2006/main">
  <p:tag name="KSO_WM_DIAGRAM_VIRTUALLY_FRAME" val="{&quot;height&quot;:280,&quot;left&quot;:60,&quot;top&quot;:160,&quot;width&quot;:840}"/>
</p:tagLst>
</file>

<file path=ppt/tags/tag7.xml><?xml version="1.0" encoding="utf-8"?>
<p:tagLst xmlns:p="http://schemas.openxmlformats.org/presentationml/2006/main">
  <p:tag name="KSO_WM_DIAGRAM_VIRTUALLY_FRAME" val="{&quot;height&quot;:280,&quot;left&quot;:60,&quot;top&quot;:160,&quot;width&quot;:840}"/>
</p:tagLst>
</file>

<file path=ppt/tags/tag8.xml><?xml version="1.0" encoding="utf-8"?>
<p:tagLst xmlns:p="http://schemas.openxmlformats.org/presentationml/2006/main">
  <p:tag name="KSO_WM_DIAGRAM_VIRTUALLY_FRAME" val="{&quot;height&quot;:280,&quot;left&quot;:60,&quot;top&quot;:160,&quot;width&quot;:840}"/>
</p:tagLst>
</file>

<file path=ppt/tags/tag9.xml><?xml version="1.0" encoding="utf-8"?>
<p:tagLst xmlns:p="http://schemas.openxmlformats.org/presentationml/2006/main">
  <p:tag name="KSO_WM_DIAGRAM_VIRTUALLY_FRAME" val="{&quot;height&quot;:280,&quot;left&quot;:60,&quot;top&quot;:160,&quot;width&quot;:840}"/>
</p:tagLst>
</file>

<file path=ppt/tags/tag10.xml><?xml version="1.0" encoding="utf-8"?>
<p:tagLst xmlns:p="http://schemas.openxmlformats.org/presentationml/2006/main">
  <p:tag name="KSO_WM_DIAGRAM_VIRTUALLY_FRAME" val="{&quot;height&quot;:280,&quot;left&quot;:60,&quot;top&quot;:160,&quot;width&quot;:840}"/>
</p:tagLst>
</file>

<file path=ppt/tags/tag11.xml><?xml version="1.0" encoding="utf-8"?>
<p:tagLst xmlns:p="http://schemas.openxmlformats.org/presentationml/2006/main">
  <p:tag name="KSO_WM_DIAGRAM_VIRTUALLY_FRAME" val="{&quot;height&quot;:280,&quot;left&quot;:60,&quot;top&quot;:160,&quot;width&quot;:840}"/>
</p:tagLst>
</file>

<file path=ppt/tags/tag12.xml><?xml version="1.0" encoding="utf-8"?>
<p:tagLst xmlns:p="http://schemas.openxmlformats.org/presentationml/2006/main">
  <p:tag name="KSO_WM_DIAGRAM_VIRTUALLY_FRAME" val="{&quot;height&quot;:280,&quot;left&quot;:60,&quot;top&quot;:160,&quot;width&quot;:840}"/>
</p:tagLst>
</file>

<file path=ppt/tags/tag13.xml><?xml version="1.0" encoding="utf-8"?>
<p:tagLst xmlns:p="http://schemas.openxmlformats.org/presentationml/2006/main">
  <p:tag name="KSO_WM_DIAGRAM_VIRTUALLY_FRAME" val="{&quot;height&quot;:280,&quot;left&quot;:60,&quot;top&quot;:160,&quot;width&quot;:840}"/>
</p:tagLst>
</file>

<file path=ppt/tags/tag14.xml><?xml version="1.0" encoding="utf-8"?>
<p:tagLst xmlns:p="http://schemas.openxmlformats.org/presentationml/2006/main">
  <p:tag name="KSO_WM_DIAGRAM_VIRTUALLY_FRAME" val="{&quot;height&quot;:280,&quot;left&quot;:60,&quot;top&quot;:160,&quot;width&quot;:840}"/>
</p:tagLst>
</file>

<file path=ppt/tags/tag15.xml><?xml version="1.0" encoding="utf-8"?>
<p:tagLst xmlns:p="http://schemas.openxmlformats.org/presentationml/2006/main">
  <p:tag name="KSO_WM_DIAGRAM_VIRTUALLY_FRAME" val="{&quot;height&quot;:280,&quot;left&quot;:60,&quot;top&quot;:160,&quot;width&quot;:840}"/>
</p:tagLst>
</file>

<file path=ppt/tags/tag16.xml><?xml version="1.0" encoding="utf-8"?>
<p:tagLst xmlns:p="http://schemas.openxmlformats.org/presentationml/2006/main">
  <p:tag name="KSO_WM_DIAGRAM_VIRTUALLY_FRAME" val="{&quot;height&quot;:130,&quot;left&quot;:67.4,&quot;top&quot;:66.85,&quot;width&quot;:840}"/>
</p:tagLst>
</file>

<file path=ppt/tags/tag17.xml><?xml version="1.0" encoding="utf-8"?>
<p:tagLst xmlns:p="http://schemas.openxmlformats.org/presentationml/2006/main">
  <p:tag name="KSO_WM_DIAGRAM_VIRTUALLY_FRAME" val="{&quot;height&quot;:130,&quot;left&quot;:67.4,&quot;top&quot;:66.85,&quot;width&quot;:840}"/>
</p:tagLst>
</file>

<file path=ppt/tags/tag18.xml><?xml version="1.0" encoding="utf-8"?>
<p:tagLst xmlns:p="http://schemas.openxmlformats.org/presentationml/2006/main">
  <p:tag name="KSO_WM_DIAGRAM_VIRTUALLY_FRAME" val="{&quot;height&quot;:130,&quot;left&quot;:67.4,&quot;top&quot;:66.85,&quot;width&quot;:840}"/>
</p:tagLst>
</file>

<file path=ppt/tags/tag19.xml><?xml version="1.0" encoding="utf-8"?>
<p:tagLst xmlns:p="http://schemas.openxmlformats.org/presentationml/2006/main">
  <p:tag name="KSO_WM_DIAGRAM_VIRTUALLY_FRAME" val="{&quot;height&quot;:130,&quot;left&quot;:67.4,&quot;top&quot;:66.85,&quot;width&quot;:840}"/>
</p:tagLst>
</file>

<file path=ppt/tags/tag20.xml><?xml version="1.0" encoding="utf-8"?>
<p:tagLst xmlns:p="http://schemas.openxmlformats.org/presentationml/2006/main">
  <p:tag name="KSO_WM_DIAGRAM_VIRTUALLY_FRAME" val="{&quot;height&quot;:130,&quot;left&quot;:67.4,&quot;top&quot;:66.85,&quot;width&quot;:840}"/>
</p:tagLst>
</file>

<file path=ppt/tags/tag21.xml><?xml version="1.0" encoding="utf-8"?>
<p:tagLst xmlns:p="http://schemas.openxmlformats.org/presentationml/2006/main">
  <p:tag name="KSO_WM_DIAGRAM_VIRTUALLY_FRAME" val="{&quot;height&quot;:130,&quot;left&quot;:67.4,&quot;top&quot;:66.85,&quot;width&quot;:840}"/>
</p:tagLst>
</file>

<file path=ppt/tags/tag22.xml><?xml version="1.0" encoding="utf-8"?>
<p:tagLst xmlns:p="http://schemas.openxmlformats.org/presentationml/2006/main">
  <p:tag name="KSO_WM_DIAGRAM_VIRTUALLY_FRAME" val="{&quot;height&quot;:130,&quot;left&quot;:67.4,&quot;top&quot;:66.85,&quot;width&quot;:840}"/>
</p:tagLst>
</file>

<file path=ppt/tags/tag23.xml><?xml version="1.0" encoding="utf-8"?>
<p:tagLst xmlns:p="http://schemas.openxmlformats.org/presentationml/2006/main">
  <p:tag name="KSO_WM_DIAGRAM_VIRTUALLY_FRAME" val="{&quot;height&quot;:130,&quot;left&quot;:67.4,&quot;top&quot;:66.85,&quot;width&quot;:840}"/>
</p:tagLst>
</file>

<file path=ppt/tags/tag24.xml><?xml version="1.0" encoding="utf-8"?>
<p:tagLst xmlns:p="http://schemas.openxmlformats.org/presentationml/2006/main">
  <p:tag name="KSO_WM_DIAGRAM_VIRTUALLY_FRAME" val="{&quot;height&quot;:130,&quot;left&quot;:67.4,&quot;top&quot;:66.85,&quot;width&quot;:840}"/>
</p:tagLst>
</file>

<file path=ppt/tags/tag25.xml><?xml version="1.0" encoding="utf-8"?>
<p:tagLst xmlns:p="http://schemas.openxmlformats.org/presentationml/2006/main">
  <p:tag name="KSO_WM_DIAGRAM_VIRTUALLY_FRAME" val="{&quot;height&quot;:130,&quot;left&quot;:67.4,&quot;top&quot;:66.85,&quot;width&quot;:840}"/>
</p:tagLst>
</file>

<file path=ppt/tags/tag26.xml><?xml version="1.0" encoding="utf-8"?>
<p:tagLst xmlns:p="http://schemas.openxmlformats.org/presentationml/2006/main">
  <p:tag name="TABLE_ENDDRAG_ORIGIN_RECT" val="840*263"/>
  <p:tag name="TABLE_ENDDRAG_RECT" val="60*325*840*263"/>
</p:tagLst>
</file>

<file path=ppt/tags/tag27.xml><?xml version="1.0" encoding="utf-8"?>
<p:tagLst xmlns:p="http://schemas.openxmlformats.org/presentationml/2006/main">
  <p:tag name="KSO_WM_DIAGRAM_VIRTUALLY_FRAME" val="{&quot;height&quot;:375,&quot;left&quot;:60,&quot;top&quot;:130,&quot;width&quot;:840}"/>
</p:tagLst>
</file>

<file path=ppt/tags/tag28.xml><?xml version="1.0" encoding="utf-8"?>
<p:tagLst xmlns:p="http://schemas.openxmlformats.org/presentationml/2006/main">
  <p:tag name="KSO_WM_DIAGRAM_VIRTUALLY_FRAME" val="{&quot;height&quot;:375,&quot;left&quot;:60,&quot;top&quot;:130,&quot;width&quot;:840}"/>
</p:tagLst>
</file>

<file path=ppt/tags/tag29.xml><?xml version="1.0" encoding="utf-8"?>
<p:tagLst xmlns:p="http://schemas.openxmlformats.org/presentationml/2006/main">
  <p:tag name="KSO_WM_DIAGRAM_VIRTUALLY_FRAME" val="{&quot;height&quot;:375,&quot;left&quot;:60,&quot;top&quot;:130,&quot;width&quot;:840}"/>
</p:tagLst>
</file>

<file path=ppt/tags/tag30.xml><?xml version="1.0" encoding="utf-8"?>
<p:tagLst xmlns:p="http://schemas.openxmlformats.org/presentationml/2006/main">
  <p:tag name="KSO_WM_DIAGRAM_VIRTUALLY_FRAME" val="{&quot;height&quot;:375,&quot;left&quot;:60,&quot;top&quot;:130,&quot;width&quot;:840}"/>
</p:tagLst>
</file>

<file path=ppt/tags/tag31.xml><?xml version="1.0" encoding="utf-8"?>
<p:tagLst xmlns:p="http://schemas.openxmlformats.org/presentationml/2006/main">
  <p:tag name="KSO_WM_DIAGRAM_VIRTUALLY_FRAME" val="{&quot;height&quot;:375,&quot;left&quot;:60,&quot;top&quot;:130,&quot;width&quot;:840}"/>
</p:tagLst>
</file>

<file path=ppt/tags/tag32.xml><?xml version="1.0" encoding="utf-8"?>
<p:tagLst xmlns:p="http://schemas.openxmlformats.org/presentationml/2006/main">
  <p:tag name="KSO_WM_DIAGRAM_VIRTUALLY_FRAME" val="{&quot;height&quot;:375,&quot;left&quot;:60,&quot;top&quot;:130,&quot;width&quot;:840}"/>
</p:tagLst>
</file>

<file path=ppt/tags/tag33.xml><?xml version="1.0" encoding="utf-8"?>
<p:tagLst xmlns:p="http://schemas.openxmlformats.org/presentationml/2006/main">
  <p:tag name="KSO_WM_DIAGRAM_VIRTUALLY_FRAME" val="{&quot;height&quot;:375,&quot;left&quot;:60,&quot;top&quot;:130,&quot;width&quot;:840}"/>
</p:tagLst>
</file>

<file path=ppt/tags/tag34.xml><?xml version="1.0" encoding="utf-8"?>
<p:tagLst xmlns:p="http://schemas.openxmlformats.org/presentationml/2006/main">
  <p:tag name="KSO_WM_DIAGRAM_VIRTUALLY_FRAME" val="{&quot;height&quot;:375,&quot;left&quot;:60,&quot;top&quot;:130,&quot;width&quot;:840}"/>
</p:tagLst>
</file>

<file path=ppt/tags/tag35.xml><?xml version="1.0" encoding="utf-8"?>
<p:tagLst xmlns:p="http://schemas.openxmlformats.org/presentationml/2006/main">
  <p:tag name="KSO_WM_DIAGRAM_VIRTUALLY_FRAME" val="{&quot;height&quot;:375,&quot;left&quot;:60,&quot;top&quot;:130,&quot;width&quot;:840}"/>
</p:tagLst>
</file>

<file path=ppt/tags/tag36.xml><?xml version="1.0" encoding="utf-8"?>
<p:tagLst xmlns:p="http://schemas.openxmlformats.org/presentationml/2006/main">
  <p:tag name="KSO_WM_DIAGRAM_VIRTUALLY_FRAME" val="{&quot;height&quot;:375,&quot;left&quot;:60,&quot;top&quot;:130,&quot;width&quot;:840}"/>
</p:tagLst>
</file>

<file path=ppt/tags/tag37.xml><?xml version="1.0" encoding="utf-8"?>
<p:tagLst xmlns:p="http://schemas.openxmlformats.org/presentationml/2006/main">
  <p:tag name="KSO_WM_DIAGRAM_VIRTUALLY_FRAME" val="{&quot;height&quot;:375,&quot;left&quot;:60,&quot;top&quot;:130,&quot;width&quot;:840}"/>
</p:tagLst>
</file>

<file path=ppt/tags/tag38.xml><?xml version="1.0" encoding="utf-8"?>
<p:tagLst xmlns:p="http://schemas.openxmlformats.org/presentationml/2006/main">
  <p:tag name="KSO_WM_DIAGRAM_VIRTUALLY_FRAME" val="{&quot;height&quot;:375,&quot;left&quot;:60,&quot;top&quot;:130,&quot;width&quot;:840}"/>
</p:tagLst>
</file>

<file path=ppt/tags/tag39.xml><?xml version="1.0" encoding="utf-8"?>
<p:tagLst xmlns:p="http://schemas.openxmlformats.org/presentationml/2006/main">
  <p:tag name="KSO_WM_DIAGRAM_VIRTUALLY_FRAME" val="{&quot;height&quot;:375,&quot;left&quot;:60,&quot;top&quot;:130,&quot;width&quot;:840}"/>
</p:tagLst>
</file>

<file path=ppt/tags/tag40.xml><?xml version="1.0" encoding="utf-8"?>
<p:tagLst xmlns:p="http://schemas.openxmlformats.org/presentationml/2006/main">
  <p:tag name="KSO_WM_DIAGRAM_VIRTUALLY_FRAME" val="{&quot;height&quot;:375,&quot;left&quot;:60,&quot;top&quot;:130,&quot;width&quot;:840}"/>
</p:tagLst>
</file>

<file path=ppt/tags/tag41.xml><?xml version="1.0" encoding="utf-8"?>
<p:tagLst xmlns:p="http://schemas.openxmlformats.org/presentationml/2006/main">
  <p:tag name="KSO_WM_DIAGRAM_VIRTUALLY_FRAME" val="{&quot;height&quot;:375,&quot;left&quot;:60,&quot;top&quot;:130,&quot;width&quot;:840}"/>
</p:tagLst>
</file>

<file path=ppt/tags/tag42.xml><?xml version="1.0" encoding="utf-8"?>
<p:tagLst xmlns:p="http://schemas.openxmlformats.org/presentationml/2006/main">
  <p:tag name="KSO_WM_DIAGRAM_VIRTUALLY_FRAME" val="{&quot;height&quot;:375,&quot;left&quot;:60,&quot;top&quot;:130,&quot;width&quot;:840}"/>
</p:tagLst>
</file>

<file path=ppt/tags/tag43.xml><?xml version="1.0" encoding="utf-8"?>
<p:tagLst xmlns:p="http://schemas.openxmlformats.org/presentationml/2006/main">
  <p:tag name="KSO_WM_DIAGRAM_VIRTUALLY_FRAME" val="{&quot;height&quot;:375,&quot;left&quot;:60,&quot;top&quot;:130,&quot;width&quot;:840}"/>
</p:tagLst>
</file>

<file path=ppt/tags/tag44.xml><?xml version="1.0" encoding="utf-8"?>
<p:tagLst xmlns:p="http://schemas.openxmlformats.org/presentationml/2006/main">
  <p:tag name="KSO_WM_DIAGRAM_VIRTUALLY_FRAME" val="{&quot;height&quot;:375,&quot;left&quot;:60,&quot;top&quot;:130,&quot;width&quot;:840}"/>
</p:tagLst>
</file>

<file path=ppt/tags/tag45.xml><?xml version="1.0" encoding="utf-8"?>
<p:tagLst xmlns:p="http://schemas.openxmlformats.org/presentationml/2006/main">
  <p:tag name="KSO_WM_DIAGRAM_VIRTUALLY_FRAME" val="{&quot;height&quot;:375,&quot;left&quot;:60,&quot;top&quot;:130,&quot;width&quot;:840}"/>
</p:tagLst>
</file>

<file path=ppt/tags/tag46.xml><?xml version="1.0" encoding="utf-8"?>
<p:tagLst xmlns:p="http://schemas.openxmlformats.org/presentationml/2006/main">
  <p:tag name="KSO_WM_DIAGRAM_VIRTUALLY_FRAME" val="{&quot;height&quot;:375,&quot;left&quot;:60,&quot;top&quot;:130,&quot;width&quot;:840}"/>
</p:tagLst>
</file>

<file path=ppt/tags/tag47.xml><?xml version="1.0" encoding="utf-8"?>
<p:tagLst xmlns:p="http://schemas.openxmlformats.org/presentationml/2006/main">
  <p:tag name="KSO_WM_DIAGRAM_VIRTUALLY_FRAME" val="{&quot;height&quot;:375,&quot;left&quot;:60,&quot;top&quot;:130,&quot;width&quot;:840}"/>
</p:tagLst>
</file>

<file path=ppt/tags/tag48.xml><?xml version="1.0" encoding="utf-8"?>
<p:tagLst xmlns:p="http://schemas.openxmlformats.org/presentationml/2006/main">
  <p:tag name="KSO_WM_DIAGRAM_VIRTUALLY_FRAME" val="{&quot;height&quot;:375,&quot;left&quot;:60,&quot;top&quot;:130,&quot;width&quot;:840}"/>
</p:tagLst>
</file>

<file path=ppt/tags/tag49.xml><?xml version="1.0" encoding="utf-8"?>
<p:tagLst xmlns:p="http://schemas.openxmlformats.org/presentationml/2006/main">
  <p:tag name="KSO_WM_DIAGRAM_VIRTUALLY_FRAME" val="{&quot;height&quot;:375,&quot;left&quot;:60,&quot;top&quot;:130,&quot;width&quot;:840}"/>
</p:tagLst>
</file>

<file path=ppt/tags/tag50.xml><?xml version="1.0" encoding="utf-8"?>
<p:tagLst xmlns:p="http://schemas.openxmlformats.org/presentationml/2006/main">
  <p:tag name="KSO_WM_DIAGRAM_VIRTUALLY_FRAME" val="{&quot;height&quot;:375,&quot;left&quot;:60,&quot;top&quot;:130,&quot;width&quot;:84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5022</Words>
  <Application>WPS 演示</Application>
  <PresentationFormat/>
  <Paragraphs>386</Paragraphs>
  <Slides>18</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18</vt:i4>
      </vt:variant>
    </vt:vector>
  </HeadingPairs>
  <TitlesOfParts>
    <vt:vector size="27"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南</cp:lastModifiedBy>
  <cp:revision>1</cp:revision>
  <dcterms:created xsi:type="dcterms:W3CDTF">2026-07-19T10:24:24Z</dcterms:created>
  <dcterms:modified xsi:type="dcterms:W3CDTF">2026-07-19T10:24:24Z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{"Label":"1","ContentProducer":"001191110102MACQD9K64010000","ProduceID":"7664178107536805143","ReservedCode1":"","ContentPropagator":"","PropagateID":"","ReservedCode2":""}</vt:lpwstr>
  </property>
  <property fmtid="{D5CDD505-2E9C-101B-9397-08002B2CF9AE}" pid="3" name="KSOProductBuildVer">
    <vt:lpwstr>2052-12.1.0.26895</vt:lpwstr>
  </property>
  <property fmtid="{D5CDD505-2E9C-101B-9397-08002B2CF9AE}" pid="4" name="ICV">
    <vt:lpwstr>5CBEEF6559584EA58973B6EF5947C5CE_13</vt:lpwstr>
  </property>
</Properties>
</file>