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8" r:id="rId3"/>
    <p:sldId id="272" r:id="rId4"/>
    <p:sldId id="259" r:id="rId5"/>
    <p:sldId id="271" r:id="rId6"/>
    <p:sldId id="260" r:id="rId7"/>
    <p:sldId id="263" r:id="rId8"/>
    <p:sldId id="262" r:id="rId9"/>
    <p:sldId id="264" r:id="rId10"/>
    <p:sldId id="265" r:id="rId11"/>
    <p:sldId id="266" r:id="rId12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7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87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93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8" Type="http://schemas.openxmlformats.org/officeDocument/2006/relationships/image" Target="../media/image6.jpeg"/><Relationship Id="rId7" Type="http://schemas.openxmlformats.org/officeDocument/2006/relationships/image" Target="../media/image5.jpeg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5.xml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8.xml"/><Relationship Id="rId5" Type="http://schemas.openxmlformats.org/officeDocument/2006/relationships/image" Target="../media/image11.jpeg"/><Relationship Id="rId4" Type="http://schemas.openxmlformats.org/officeDocument/2006/relationships/image" Target="../media/image9.png"/><Relationship Id="rId3" Type="http://schemas.openxmlformats.org/officeDocument/2006/relationships/image" Target="../media/image1.png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image" Target="../media/image15.jpeg"/><Relationship Id="rId7" Type="http://schemas.openxmlformats.org/officeDocument/2006/relationships/image" Target="../media/image14.jpeg"/><Relationship Id="rId6" Type="http://schemas.openxmlformats.org/officeDocument/2006/relationships/image" Target="../media/image2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7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8" Type="http://schemas.openxmlformats.org/officeDocument/2006/relationships/image" Target="../media/image6.jpeg"/><Relationship Id="rId7" Type="http://schemas.openxmlformats.org/officeDocument/2006/relationships/image" Target="../media/image5.jpeg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74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image" Target="../media/image19.jpeg"/><Relationship Id="rId7" Type="http://schemas.openxmlformats.org/officeDocument/2006/relationships/image" Target="../media/image18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7.jpeg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0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3.xml"/><Relationship Id="rId7" Type="http://schemas.openxmlformats.org/officeDocument/2006/relationships/image" Target="../media/image26.jpeg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9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image" Target="../media/image9.png"/><Relationship Id="rId2" Type="http://schemas.openxmlformats.org/officeDocument/2006/relationships/tags" Target="../tags/tag90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/>
          <a:p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大陆苹果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" y="1144270"/>
            <a:ext cx="1292400" cy="280157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4615" y="6515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一，没有海外账号的苹果手机（</a:t>
            </a:r>
            <a:r>
              <a:rPr lang="en-US" altLang="zh-CN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ios</a:t>
            </a:r>
            <a:r>
              <a:rPr lang="zh-CN" altLang="en-US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）</a:t>
            </a:r>
            <a:r>
              <a:rPr lang="en-US" altLang="zh-CN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:</a:t>
            </a:r>
            <a:endParaRPr lang="en-US" altLang="zh-CN">
              <a:gradFill>
                <a:gsLst>
                  <a:gs pos="100000">
                    <a:srgbClr val="F5C5D6"/>
                  </a:gs>
                  <a:gs pos="0">
                    <a:srgbClr val="9A97EF"/>
                  </a:gs>
                </a:gsLst>
                <a:lin ang="2700000" scaled="1"/>
              </a:gradFill>
            </a:endParaRPr>
          </a:p>
        </p:txBody>
      </p:sp>
      <p:pic>
        <p:nvPicPr>
          <p:cNvPr id="7" name="图片 6" descr="大陆苹果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770" y="1191895"/>
            <a:ext cx="1291357" cy="2797200"/>
          </a:xfrm>
          <a:prstGeom prst="rect">
            <a:avLst/>
          </a:prstGeom>
        </p:spPr>
      </p:pic>
      <p:pic>
        <p:nvPicPr>
          <p:cNvPr id="8" name="图片 7" descr="大陆苹果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6320" y="1191895"/>
            <a:ext cx="1292400" cy="2798609"/>
          </a:xfrm>
          <a:prstGeom prst="rect">
            <a:avLst/>
          </a:prstGeom>
        </p:spPr>
      </p:pic>
      <p:pic>
        <p:nvPicPr>
          <p:cNvPr id="9" name="图片 8" descr="大陆苹果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0505" y="1174750"/>
            <a:ext cx="1291015" cy="2797200"/>
          </a:xfrm>
          <a:prstGeom prst="rect">
            <a:avLst/>
          </a:prstGeom>
        </p:spPr>
      </p:pic>
      <p:pic>
        <p:nvPicPr>
          <p:cNvPr id="10" name="图片 9" descr="大陆苹果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4690" y="1170305"/>
            <a:ext cx="1292400" cy="2798241"/>
          </a:xfrm>
          <a:prstGeom prst="rect">
            <a:avLst/>
          </a:prstGeom>
        </p:spPr>
      </p:pic>
      <p:pic>
        <p:nvPicPr>
          <p:cNvPr id="11" name="图片 10" descr="大陆苹果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7455" y="1144270"/>
            <a:ext cx="1292400" cy="279748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3500" y="4032885"/>
            <a:ext cx="15585440" cy="15519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下载注册完后，</a:t>
            </a:r>
            <a:r>
              <a:rPr lang="en-US" altLang="en-US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 </a:t>
            </a:r>
            <a:r>
              <a:rPr lang="en-US" altLang="zh-CN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 </a:t>
            </a:r>
            <a:r>
              <a:rPr lang="zh-CN" altLang="en-US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如果不再需要使用海外账户，您可以重新退出并登录自己的</a:t>
            </a:r>
            <a:r>
              <a:rPr lang="en-US" altLang="zh-CN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 Apple ID</a:t>
            </a:r>
            <a:r>
              <a:rPr lang="zh-CN" altLang="en-US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，不影响</a:t>
            </a:r>
            <a:r>
              <a:rPr lang="en-US" altLang="zh-CN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Envo</a:t>
            </a:r>
            <a:r>
              <a:rPr lang="zh-CN" altLang="en-US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的</a:t>
            </a:r>
            <a:r>
              <a:rPr lang="zh-CN" altLang="en-US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使用。</a:t>
            </a:r>
            <a:endParaRPr lang="zh-CN" altLang="en-US">
              <a:gradFill>
                <a:gsLst>
                  <a:gs pos="100000">
                    <a:srgbClr val="F5C5D6"/>
                  </a:gs>
                  <a:gs pos="0">
                    <a:srgbClr val="9A97EF"/>
                  </a:gs>
                </a:gsLst>
                <a:lin ang="2700000" scaled="1"/>
              </a:gra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500" y="4606290"/>
            <a:ext cx="10139680" cy="187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1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   chauthaovtsma2297@gmail.co           </a:t>
            </a:r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密码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 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Qq236587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</a:endParaRPr>
          </a:p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2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   huynhdungaxdvd2586@gmail.com     </a:t>
            </a:r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密码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 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Qq236587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</a:endParaRPr>
          </a:p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3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   huynhphuongacyen5892@gmail.com </a:t>
            </a:r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密码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 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Qq236587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</a:endParaRPr>
          </a:p>
          <a:p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500" y="5446395"/>
            <a:ext cx="10864850" cy="1799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4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   chautuanizkoh4383@gmail.com         </a:t>
            </a:r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密码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 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Qq236587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</a:endParaRPr>
          </a:p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5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   trananhmempg7289@gmail.com        </a:t>
            </a:r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密码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 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Qq236587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</a:endParaRPr>
          </a:p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6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   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dangbinhozaai3503@gmail.com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         </a:t>
            </a:r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密码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 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Qq236587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  <a:sym typeface="+mn-ea"/>
            </a:endParaRPr>
          </a:p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7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sym typeface="+mn-ea"/>
              </a:rPr>
              <a:t>   truonghieuisbip5231@gmail.com</a:t>
            </a:r>
            <a:r>
              <a:rPr lang="en-US" altLang="zh-CN">
                <a:gradFill>
                  <a:gsLst>
                    <a:gs pos="50000">
                      <a:schemeClr val="accent5"/>
                    </a:gs>
                    <a:gs pos="0">
                      <a:schemeClr val="accent5">
                        <a:lumMod val="25000"/>
                        <a:lumOff val="75000"/>
                      </a:schemeClr>
                    </a:gs>
                    <a:gs pos="100000">
                      <a:schemeClr val="accent5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       </a:t>
            </a:r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密码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 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Qq236587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  <a:sym typeface="+mn-ea"/>
            </a:endParaRPr>
          </a:p>
          <a:p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 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  <a:sym typeface="+mn-ea"/>
            </a:endParaRPr>
          </a:p>
        </p:txBody>
      </p:sp>
      <p:pic>
        <p:nvPicPr>
          <p:cNvPr id="19" name="图片 18" descr="微信图片_2025-10-22_121521_2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01325" y="1144270"/>
            <a:ext cx="1292611" cy="27972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259955" y="4883785"/>
            <a:ext cx="5071110" cy="436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8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   trantuanwuhyn7980@gmail.com</a:t>
            </a:r>
            <a:endParaRPr lang="en-US" altLang="zh-CN">
              <a:gradFill>
                <a:gsLst>
                  <a:gs pos="0">
                    <a:srgbClr val="CFF9AE"/>
                  </a:gs>
                  <a:gs pos="90000">
                    <a:srgbClr val="49E7CE"/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  <a:p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密码</a:t>
            </a:r>
            <a:r>
              <a:rPr lang="en-US" altLang="zh-CN">
                <a:gradFill>
                  <a:gsLst>
                    <a:gs pos="50000">
                      <a:schemeClr val="accent5"/>
                    </a:gs>
                    <a:gs pos="0">
                      <a:schemeClr val="accent5">
                        <a:lumMod val="25000"/>
                        <a:lumOff val="75000"/>
                      </a:schemeClr>
                    </a:gs>
                    <a:gs pos="100000">
                      <a:schemeClr val="accent5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 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Qq236587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  <a:sym typeface="+mn-ea"/>
            </a:endParaRPr>
          </a:p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9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   hoangbinhaxvew1510@gmail.com</a:t>
            </a:r>
            <a:endParaRPr lang="en-US" altLang="zh-CN">
              <a:gradFill>
                <a:gsLst>
                  <a:gs pos="0">
                    <a:srgbClr val="CFF9AE"/>
                  </a:gs>
                  <a:gs pos="90000">
                    <a:srgbClr val="49E7CE"/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  <a:p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密码</a:t>
            </a:r>
            <a:r>
              <a:rPr lang="en-US" altLang="zh-CN">
                <a:gradFill>
                  <a:gsLst>
                    <a:gs pos="50000">
                      <a:schemeClr val="accent5"/>
                    </a:gs>
                    <a:gs pos="0">
                      <a:schemeClr val="accent5">
                        <a:lumMod val="25000"/>
                        <a:lumOff val="75000"/>
                      </a:schemeClr>
                    </a:gs>
                    <a:gs pos="100000">
                      <a:schemeClr val="accent5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 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Qq236587</a:t>
            </a:r>
            <a:endParaRPr lang="zh-CN" altLang="en-US">
              <a:gradFill>
                <a:gsLst>
                  <a:gs pos="50000">
                    <a:schemeClr val="accent5"/>
                  </a:gs>
                  <a:gs pos="0">
                    <a:schemeClr val="accent5">
                      <a:lumMod val="25000"/>
                      <a:lumOff val="75000"/>
                    </a:schemeClr>
                  </a:gs>
                  <a:gs pos="100000">
                    <a:schemeClr val="accent5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</a:endParaRPr>
          </a:p>
          <a:p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10</a:t>
            </a:r>
            <a:r>
              <a:rPr lang="zh-CN" altLang="en-US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，账号</a:t>
            </a:r>
            <a:r>
              <a:rPr lang="en-US" altLang="zh-CN">
                <a:gradFill>
                  <a:gsLst>
                    <a:gs pos="0">
                      <a:srgbClr val="CFF9AE"/>
                    </a:gs>
                    <a:gs pos="90000">
                      <a:srgbClr val="49E7C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   phanphuongfwkob5294@gmail.com</a:t>
            </a:r>
            <a:endParaRPr lang="en-US" altLang="zh-CN">
              <a:gradFill>
                <a:gsLst>
                  <a:gs pos="0">
                    <a:srgbClr val="CFF9AE"/>
                  </a:gs>
                  <a:gs pos="90000">
                    <a:srgbClr val="49E7CE"/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  <a:p>
            <a:r>
              <a:rPr lang="zh-CN" altLang="en-US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密码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</a:rPr>
              <a:t>    </a:t>
            </a:r>
            <a:r>
              <a:rPr lang="en-US" altLang="zh-CN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  <a:tileRect r="-100000" b="-100000"/>
                </a:gradFill>
                <a:sym typeface="+mn-ea"/>
              </a:rPr>
              <a:t>Qq236587</a:t>
            </a:r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  <a:sym typeface="+mn-ea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150558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>
            <a:off x="321119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>
            <a:off x="496760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>
            <a:off x="673671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右箭头 23"/>
          <p:cNvSpPr/>
          <p:nvPr/>
        </p:nvSpPr>
        <p:spPr>
          <a:xfrm>
            <a:off x="850582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右箭头 24"/>
          <p:cNvSpPr/>
          <p:nvPr/>
        </p:nvSpPr>
        <p:spPr>
          <a:xfrm>
            <a:off x="1027493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ENVO 背景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0" y="0"/>
            <a:ext cx="12186920" cy="6858000"/>
          </a:xfrm>
          <a:prstGeom prst="rect">
            <a:avLst/>
          </a:prstGeom>
        </p:spPr>
      </p:pic>
      <p:pic>
        <p:nvPicPr>
          <p:cNvPr id="18" name="图片 17" descr="图片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135" y="244475"/>
            <a:ext cx="1484630" cy="30162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99745" y="2060575"/>
            <a:ext cx="6034405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2700" algn="l" rtl="0" eaLnBrk="0">
              <a:lnSpc>
                <a:spcPct val="96000"/>
              </a:lnSpc>
            </a:pPr>
            <a:r>
              <a:rPr sz="40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全球</a:t>
            </a:r>
            <a:r>
              <a:rPr lang="zh-CN" sz="40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领</a:t>
            </a:r>
            <a:r>
              <a:rPr sz="40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先的一站式Web</a:t>
            </a:r>
            <a:r>
              <a:rPr sz="40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4000" b="1" kern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40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社交生</a:t>
            </a:r>
            <a:r>
              <a:rPr lang="zh-CN" sz="40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态平台</a:t>
            </a:r>
            <a:endParaRPr lang="zh-CN" altLang="en-US" sz="4000"/>
          </a:p>
        </p:txBody>
      </p:sp>
      <p:sp>
        <p:nvSpPr>
          <p:cNvPr id="27" name="文本框 26"/>
          <p:cNvSpPr txBox="1"/>
          <p:nvPr/>
        </p:nvSpPr>
        <p:spPr>
          <a:xfrm>
            <a:off x="611505" y="4735830"/>
            <a:ext cx="46996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  <a:sym typeface="+mn-ea"/>
              </a:rPr>
              <a:t>https://www.envo.social</a:t>
            </a:r>
            <a:endParaRPr lang="en-US" altLang="zh-CN" sz="3200">
              <a:solidFill>
                <a:schemeClr val="bg1"/>
              </a:solidFill>
              <a:sym typeface="+mn-ea"/>
            </a:endParaRPr>
          </a:p>
        </p:txBody>
      </p:sp>
      <p:pic>
        <p:nvPicPr>
          <p:cNvPr id="2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077130" y="673937"/>
            <a:ext cx="3810324" cy="5348634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圆角矩形 10"/>
          <p:cNvSpPr/>
          <p:nvPr/>
        </p:nvSpPr>
        <p:spPr>
          <a:xfrm>
            <a:off x="5880100" y="546100"/>
            <a:ext cx="2757805" cy="5490210"/>
          </a:xfrm>
          <a:prstGeom prst="roundRect">
            <a:avLst/>
          </a:prstGeom>
          <a:ln>
            <a:solidFill>
              <a:srgbClr val="39D0C5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ENVO 背景图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35"/>
            <a:ext cx="12191365" cy="6857365"/>
          </a:xfrm>
          <a:prstGeom prst="rect">
            <a:avLst/>
          </a:prstGeom>
        </p:spPr>
      </p:pic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35" y="233045"/>
            <a:ext cx="1484630" cy="3130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0825" y="68326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chemeClr val="bg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DND</a:t>
            </a:r>
            <a:r>
              <a:rPr lang="zh-CN" altLang="en-US" sz="3200" b="1">
                <a:solidFill>
                  <a:schemeClr val="bg1"/>
                </a:solidFill>
                <a:latin typeface="方正粗黑宋简繁" panose="02000000000000000000" charset="-122"/>
                <a:ea typeface="方正粗黑宋简繁" panose="02000000000000000000" charset="-122"/>
                <a:cs typeface="方正粗黑宋简繁" panose="02000000000000000000" charset="-122"/>
                <a:sym typeface="+mn-ea"/>
              </a:rPr>
              <a:t>为什么稳涨不跌</a:t>
            </a:r>
            <a:endParaRPr lang="zh-CN" altLang="en-US" sz="3200"/>
          </a:p>
        </p:txBody>
      </p:sp>
      <p:sp>
        <p:nvSpPr>
          <p:cNvPr id="8" name="文本框 7"/>
          <p:cNvSpPr txBox="1"/>
          <p:nvPr/>
        </p:nvSpPr>
        <p:spPr>
          <a:xfrm>
            <a:off x="608330" y="1808480"/>
            <a:ext cx="7444740" cy="6372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12700" algn="l" rtl="0" eaLnBrk="0">
              <a:lnSpc>
                <a:spcPct val="101000"/>
              </a:lnSpc>
            </a:pPr>
            <a:r>
              <a:rPr sz="24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★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价值互换的过</a:t>
            </a:r>
            <a:r>
              <a:rPr sz="2400" kern="0" spc="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程</a:t>
            </a:r>
            <a:r>
              <a:rPr lang="zh-CN" sz="2400" kern="0" spc="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r>
              <a:rPr sz="2400" kern="0" spc="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应用带来的价值，</a:t>
            </a:r>
            <a:r>
              <a:rPr sz="2400" kern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DND</a:t>
            </a:r>
            <a:r>
              <a:rPr sz="2400" kern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不断的</a:t>
            </a:r>
            <a:r>
              <a:rPr lang="zh-CN" sz="2400" kern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被</a:t>
            </a:r>
            <a:r>
              <a:rPr sz="2400" kern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销毁、消耗。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5000"/>
              </a:lnSpc>
            </a:pPr>
            <a:endParaRPr sz="2400" kern="0" spc="18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  <a:p>
            <a:pPr algn="l" rtl="0" eaLnBrk="0">
              <a:lnSpc>
                <a:spcPct val="135000"/>
              </a:lnSpc>
            </a:pPr>
            <a:r>
              <a:rPr sz="2400" kern="0" spc="1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★</a:t>
            </a:r>
            <a:r>
              <a:rPr sz="2400" kern="0" spc="18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&lt;</a:t>
            </a:r>
            <a:r>
              <a:rPr sz="2400" b="1" kern="0" spc="18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分子/分母=商&gt;</a:t>
            </a:r>
            <a:endParaRPr sz="2400" dirty="0">
              <a:solidFill>
                <a:schemeClr val="accent3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5875" algn="l" rtl="0" eaLnBrk="0">
              <a:lnSpc>
                <a:spcPct val="98000"/>
              </a:lnSpc>
              <a:spcBef>
                <a:spcPts val="555"/>
              </a:spcBef>
            </a:pPr>
            <a:r>
              <a:rPr sz="2400" b="1" kern="0" spc="4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分子：</a:t>
            </a:r>
            <a:r>
              <a:rPr sz="2400" b="1" kern="0" spc="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使用的</a:t>
            </a:r>
            <a:r>
              <a:rPr lang="zh-CN" sz="2400" b="1" kern="0" spc="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用户</a:t>
            </a:r>
            <a:r>
              <a:rPr sz="2400" b="1" kern="0" spc="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越来越多</a:t>
            </a:r>
            <a:r>
              <a:rPr lang="en-US" sz="2400" b="1" kern="0" spc="40" dirty="0">
                <a:solidFill>
                  <a:srgbClr val="FFC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(</a:t>
            </a:r>
            <a:r>
              <a:rPr lang="zh-CN" altLang="en-US" sz="2400" b="1" kern="0" spc="40" dirty="0">
                <a:solidFill>
                  <a:srgbClr val="FFC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不断增多</a:t>
            </a:r>
            <a:r>
              <a:rPr lang="en-US" sz="2400" b="1" kern="0" spc="40" dirty="0">
                <a:solidFill>
                  <a:srgbClr val="FFC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)</a:t>
            </a:r>
            <a:endParaRPr lang="zh-CN" sz="2400" b="1" kern="0" spc="40" dirty="0">
              <a:solidFill>
                <a:srgbClr val="FFC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15875" algn="l" rtl="0" eaLnBrk="0">
              <a:lnSpc>
                <a:spcPct val="98000"/>
              </a:lnSpc>
              <a:spcBef>
                <a:spcPts val="555"/>
              </a:spcBef>
            </a:pPr>
            <a:r>
              <a:rPr sz="2400" b="1" kern="0" spc="3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分母</a:t>
            </a:r>
            <a:r>
              <a:rPr lang="zh-CN" sz="2400" b="1" kern="0" spc="3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</a:t>
            </a:r>
            <a:r>
              <a:rPr lang="en-US" altLang="zh-CN" sz="2400" b="1" kern="0" spc="30" dirty="0">
                <a:solidFill>
                  <a:schemeClr val="bg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DND</a:t>
            </a:r>
            <a:r>
              <a:rPr lang="zh-CN" altLang="en-US" sz="2400" b="1" kern="0" spc="30" dirty="0">
                <a:solidFill>
                  <a:schemeClr val="bg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的总数量</a:t>
            </a:r>
            <a:r>
              <a:rPr sz="2400" kern="0" dirty="0">
                <a:solidFill>
                  <a:schemeClr val="bg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sz="2400" kern="0" dirty="0">
                <a:solidFill>
                  <a:schemeClr val="bg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</a:t>
            </a:r>
            <a:r>
              <a:rPr lang="zh-CN" altLang="en-US" sz="2400" b="1" kern="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</a:t>
            </a:r>
            <a:r>
              <a:rPr lang="zh-CN" sz="2400" b="1" kern="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不断被销毁）</a:t>
            </a:r>
            <a:r>
              <a:rPr sz="2400" kern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</a:t>
            </a:r>
            <a:endParaRPr sz="2400" kern="0" dirty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15875" algn="l" rtl="0" eaLnBrk="0">
              <a:lnSpc>
                <a:spcPct val="121000"/>
              </a:lnSpc>
              <a:spcBef>
                <a:spcPts val="135"/>
              </a:spcBef>
            </a:pPr>
            <a:r>
              <a:rPr lang="en-US" sz="2400" b="1" kern="0" spc="40" dirty="0">
                <a:solidFill>
                  <a:srgbClr val="D0D01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</a:t>
            </a:r>
            <a:r>
              <a:rPr sz="2400" b="1" kern="0" spc="4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商：</a:t>
            </a:r>
            <a:r>
              <a:rPr lang="en-US" sz="2400" b="1" kern="0" spc="40" dirty="0">
                <a:solidFill>
                  <a:schemeClr val="bg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DND</a:t>
            </a:r>
            <a:r>
              <a:rPr lang="zh-CN" altLang="en-US" sz="2400" b="1" kern="0" spc="40" dirty="0">
                <a:solidFill>
                  <a:schemeClr val="bg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的价格</a:t>
            </a:r>
            <a:r>
              <a:rPr lang="en-US" altLang="zh-CN" sz="2400" b="1" kern="0" spc="40" dirty="0">
                <a:solidFill>
                  <a:schemeClr val="bg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     </a:t>
            </a:r>
            <a:r>
              <a:rPr lang="zh-CN" altLang="en-US" sz="2400" b="1" kern="0" spc="4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（不断变大）</a:t>
            </a:r>
            <a:endParaRPr sz="2400" dirty="0">
              <a:solidFill>
                <a:schemeClr val="accent3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89000"/>
              </a:lnSpc>
            </a:pP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r>
              <a:rPr sz="2400" kern="0" spc="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  <a:sym typeface="+mn-ea"/>
              </a:rPr>
              <a:t>★</a:t>
            </a:r>
            <a:r>
              <a:rPr sz="2400" kern="0" spc="1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总共</a:t>
            </a:r>
            <a:r>
              <a:rPr sz="2400" b="1" kern="0" spc="13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2100万</a:t>
            </a:r>
            <a:r>
              <a:rPr sz="2400" kern="0" spc="1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枚，不断销毁通缩至</a:t>
            </a:r>
            <a:r>
              <a:rPr sz="2400" b="1" kern="0" spc="13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</a:t>
            </a:r>
            <a:r>
              <a:rPr sz="2400" b="1" kern="0" spc="12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10万</a:t>
            </a:r>
            <a:r>
              <a:rPr lang="zh-CN" sz="2400" b="1" kern="0" spc="120" dirty="0">
                <a:solidFill>
                  <a:schemeClr val="accent3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枚</a:t>
            </a:r>
            <a:endParaRPr lang="zh-CN" altLang="en-US" sz="2400" b="1" kern="0" spc="120" dirty="0">
              <a:solidFill>
                <a:schemeClr val="accent3">
                  <a:alpha val="10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2" name="流程图: 可选过程 11"/>
          <p:cNvSpPr/>
          <p:nvPr/>
        </p:nvSpPr>
        <p:spPr>
          <a:xfrm>
            <a:off x="8637905" y="807085"/>
            <a:ext cx="2601595" cy="5464175"/>
          </a:xfrm>
          <a:prstGeom prst="flowChartAlternateProcess">
            <a:avLst/>
          </a:prstGeom>
          <a:gradFill>
            <a:gsLst>
              <a:gs pos="0">
                <a:srgbClr val="BDD4F6"/>
              </a:gs>
              <a:gs pos="100000">
                <a:srgbClr val="4D8DE5"/>
              </a:gs>
            </a:gsLst>
            <a:lin ang="5400000" scaled="1"/>
          </a:gradFill>
          <a:ln>
            <a:gradFill>
              <a:gsLst>
                <a:gs pos="0">
                  <a:srgbClr val="CFF9AE"/>
                </a:gs>
                <a:gs pos="90000">
                  <a:srgbClr val="49E7CE"/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50c45ee18dcb83ee5a53789d7880fe9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7765" y="1000760"/>
            <a:ext cx="2301875" cy="50768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0170" y="259080"/>
            <a:ext cx="9707245" cy="4470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一，海外账号的苹果手机（</a:t>
            </a:r>
            <a:r>
              <a:rPr lang="en-US" altLang="zh-CN" sz="2400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ios</a:t>
            </a:r>
            <a:r>
              <a:rPr lang="zh-CN" altLang="en-US" sz="2400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系统）</a:t>
            </a:r>
            <a:endParaRPr lang="zh-CN" altLang="en-US" sz="2400">
              <a:gradFill>
                <a:gsLst>
                  <a:gs pos="100000">
                    <a:srgbClr val="F5C5D6"/>
                  </a:gs>
                  <a:gs pos="0">
                    <a:srgbClr val="9A97EF"/>
                  </a:gs>
                </a:gsLst>
                <a:lin ang="2700000" scaled="1"/>
              </a:gradFill>
            </a:endParaRPr>
          </a:p>
        </p:txBody>
      </p:sp>
      <p:pic>
        <p:nvPicPr>
          <p:cNvPr id="5" name="图片 4" descr="3ba0640fec82ca76f8eb1b77da72503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295" y="1095375"/>
            <a:ext cx="1890832" cy="4093200"/>
          </a:xfrm>
          <a:prstGeom prst="rect">
            <a:avLst/>
          </a:prstGeom>
        </p:spPr>
      </p:pic>
      <p:pic>
        <p:nvPicPr>
          <p:cNvPr id="6" name="图片 5" descr="5aa3fb0303cf155369ef90c4c21b320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9525" y="1095375"/>
            <a:ext cx="1890000" cy="4091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98015" y="6040755"/>
            <a:ext cx="82715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2800">
                <a:gradFill>
                  <a:gsLst>
                    <a:gs pos="50000">
                      <a:schemeClr val="accent5"/>
                    </a:gs>
                    <a:gs pos="0">
                      <a:schemeClr val="accent5">
                        <a:lumMod val="25000"/>
                        <a:lumOff val="75000"/>
                      </a:schemeClr>
                    </a:gs>
                    <a:gs pos="100000">
                      <a:schemeClr val="accent5">
                        <a:lumMod val="85000"/>
                      </a:schemeClr>
                    </a:gs>
                  </a:gsLst>
                  <a:lin ang="5400000" scaled="1"/>
                </a:gradFill>
              </a:rPr>
              <a:t>    </a:t>
            </a:r>
            <a:r>
              <a:rPr lang="en-US" altLang="zh-CN" sz="2800">
                <a:gradFill>
                  <a:gsLst>
                    <a:gs pos="50000">
                      <a:schemeClr val="accent5"/>
                    </a:gs>
                    <a:gs pos="0">
                      <a:schemeClr val="accent5">
                        <a:lumMod val="25000"/>
                        <a:lumOff val="75000"/>
                      </a:schemeClr>
                    </a:gs>
                    <a:gs pos="100000">
                      <a:schemeClr val="accent5">
                        <a:lumMod val="85000"/>
                      </a:schemeClr>
                    </a:gs>
                  </a:gsLst>
                  <a:lin ang="5400000" scaled="1"/>
                </a:gradFill>
              </a:rPr>
              <a:t> </a:t>
            </a:r>
            <a:endParaRPr lang="zh-CN" altLang="en-US" sz="2800">
              <a:gradFill>
                <a:gsLst>
                  <a:gs pos="50000">
                    <a:schemeClr val="accent5"/>
                  </a:gs>
                  <a:gs pos="0">
                    <a:schemeClr val="accent5">
                      <a:lumMod val="25000"/>
                      <a:lumOff val="75000"/>
                    </a:schemeClr>
                  </a:gs>
                  <a:gs pos="100000">
                    <a:schemeClr val="accent5">
                      <a:lumMod val="85000"/>
                    </a:schemeClr>
                  </a:gs>
                </a:gsLst>
                <a:lin ang="5400000" scaled="1"/>
              </a:gradFill>
            </a:endParaRPr>
          </a:p>
          <a:p>
            <a:endParaRPr lang="zh-CN" altLang="en-US" sz="2800">
              <a:gradFill>
                <a:gsLst>
                  <a:gs pos="50000">
                    <a:schemeClr val="accent5"/>
                  </a:gs>
                  <a:gs pos="0">
                    <a:schemeClr val="accent5">
                      <a:lumMod val="25000"/>
                      <a:lumOff val="75000"/>
                    </a:schemeClr>
                  </a:gs>
                  <a:gs pos="100000">
                    <a:schemeClr val="accent5">
                      <a:lumMod val="85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8" name="图片 7" descr="2c6adc22fa4f982a301472c96eefed8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70" y="1075055"/>
            <a:ext cx="1891030" cy="4093845"/>
          </a:xfrm>
          <a:prstGeom prst="rect">
            <a:avLst/>
          </a:prstGeom>
        </p:spPr>
      </p:pic>
      <p:pic>
        <p:nvPicPr>
          <p:cNvPr id="9" name="图片 8" descr="c3c74052c89c4115a5e46ff1cf7206a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3060" y="1093470"/>
            <a:ext cx="1860600" cy="4093200"/>
          </a:xfrm>
          <a:prstGeom prst="rect">
            <a:avLst/>
          </a:prstGeom>
        </p:spPr>
      </p:pic>
      <p:pic>
        <p:nvPicPr>
          <p:cNvPr id="10" name="图片 9" descr="5566e7a3a4379bb1919ff941048f82e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3150" y="1075055"/>
            <a:ext cx="1860383" cy="4093200"/>
          </a:xfrm>
          <a:prstGeom prst="rect">
            <a:avLst/>
          </a:prstGeom>
        </p:spPr>
      </p:pic>
      <p:pic>
        <p:nvPicPr>
          <p:cNvPr id="11" name="图片 10" descr="fd34ecba64917144453f10f748ee189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4830" y="1075055"/>
            <a:ext cx="1890000" cy="411145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240790" y="6040755"/>
            <a:ext cx="10062845" cy="551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800"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36190" y="5555615"/>
            <a:ext cx="8176895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gradFill>
                  <a:gsLst>
                    <a:gs pos="50000">
                      <a:schemeClr val="accent5"/>
                    </a:gs>
                    <a:gs pos="0">
                      <a:schemeClr val="accent5">
                        <a:lumMod val="25000"/>
                        <a:lumOff val="75000"/>
                      </a:schemeClr>
                    </a:gs>
                    <a:gs pos="100000">
                      <a:schemeClr val="accent5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关闭后台以后重新打开，所有功能就会显示。</a:t>
            </a:r>
            <a:endParaRPr lang="zh-CN" altLang="en-US" sz="2400"/>
          </a:p>
        </p:txBody>
      </p:sp>
    </p:spTree>
    <p:custDataLst>
      <p:tags r:id="rId1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/>
          <a:p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大陆苹果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" y="1144270"/>
            <a:ext cx="1292400" cy="280157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4615" y="307340"/>
            <a:ext cx="5845175" cy="530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二，没有海外账号的苹果手机（</a:t>
            </a:r>
            <a:r>
              <a:rPr lang="en-US" altLang="zh-CN" sz="2400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ios</a:t>
            </a:r>
            <a:r>
              <a:rPr lang="zh-CN" altLang="en-US" sz="2400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）</a:t>
            </a:r>
            <a:r>
              <a:rPr lang="en-US" altLang="zh-CN" sz="2400">
                <a:gradFill>
                  <a:gsLst>
                    <a:gs pos="100000">
                      <a:srgbClr val="F5C5D6"/>
                    </a:gs>
                    <a:gs pos="0">
                      <a:srgbClr val="9A97EF"/>
                    </a:gs>
                  </a:gsLst>
                  <a:lin ang="2700000" scaled="1"/>
                </a:gradFill>
              </a:rPr>
              <a:t>:</a:t>
            </a:r>
            <a:endParaRPr lang="en-US" altLang="zh-CN" sz="2400">
              <a:gradFill>
                <a:gsLst>
                  <a:gs pos="100000">
                    <a:srgbClr val="F5C5D6"/>
                  </a:gs>
                  <a:gs pos="0">
                    <a:srgbClr val="9A97EF"/>
                  </a:gs>
                </a:gsLst>
                <a:lin ang="2700000" scaled="1"/>
              </a:gradFill>
            </a:endParaRPr>
          </a:p>
        </p:txBody>
      </p:sp>
      <p:pic>
        <p:nvPicPr>
          <p:cNvPr id="7" name="图片 6" descr="大陆苹果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770" y="1191895"/>
            <a:ext cx="1291357" cy="2797200"/>
          </a:xfrm>
          <a:prstGeom prst="rect">
            <a:avLst/>
          </a:prstGeom>
        </p:spPr>
      </p:pic>
      <p:pic>
        <p:nvPicPr>
          <p:cNvPr id="8" name="图片 7" descr="大陆苹果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6320" y="1191895"/>
            <a:ext cx="1292400" cy="2798609"/>
          </a:xfrm>
          <a:prstGeom prst="rect">
            <a:avLst/>
          </a:prstGeom>
        </p:spPr>
      </p:pic>
      <p:pic>
        <p:nvPicPr>
          <p:cNvPr id="9" name="图片 8" descr="大陆苹果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0505" y="1174750"/>
            <a:ext cx="1291015" cy="2797200"/>
          </a:xfrm>
          <a:prstGeom prst="rect">
            <a:avLst/>
          </a:prstGeom>
        </p:spPr>
      </p:pic>
      <p:pic>
        <p:nvPicPr>
          <p:cNvPr id="10" name="图片 9" descr="大陆苹果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4690" y="1170305"/>
            <a:ext cx="1292400" cy="2798241"/>
          </a:xfrm>
          <a:prstGeom prst="rect">
            <a:avLst/>
          </a:prstGeom>
        </p:spPr>
      </p:pic>
      <p:pic>
        <p:nvPicPr>
          <p:cNvPr id="11" name="图片 10" descr="大陆苹果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7455" y="1144270"/>
            <a:ext cx="1292400" cy="279748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3500" y="4032885"/>
            <a:ext cx="15585440" cy="15519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下载完成后，可切换回自己的苹果</a:t>
            </a:r>
            <a:r>
              <a:rPr lang="en-US" altLang="zh-CN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ID</a:t>
            </a:r>
            <a:r>
              <a:rPr lang="zh-CN" altLang="en-US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账号（</a:t>
            </a:r>
            <a:r>
              <a:rPr lang="en-US" altLang="zh-CN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APP Store</a:t>
            </a:r>
            <a:r>
              <a:rPr lang="zh-CN" altLang="en-US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里切换），不影响</a:t>
            </a:r>
            <a:r>
              <a:rPr lang="en-US" altLang="zh-CN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Envo</a:t>
            </a:r>
            <a:r>
              <a:rPr lang="zh-CN" altLang="en-US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的使用。</a:t>
            </a:r>
            <a:endParaRPr lang="zh-CN" altLang="en-US">
              <a:gradFill>
                <a:gsLst>
                  <a:gs pos="100000">
                    <a:srgbClr val="F5C5D6"/>
                  </a:gs>
                  <a:gs pos="0">
                    <a:srgbClr val="9A97EF"/>
                  </a:gs>
                </a:gsLst>
                <a:lin ang="2700000" scaled="1"/>
              </a:gradFill>
            </a:endParaRPr>
          </a:p>
          <a:p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19" name="图片 18" descr="微信图片_2025-10-22_121521_2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01325" y="1144270"/>
            <a:ext cx="1292611" cy="27972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259955" y="4883785"/>
            <a:ext cx="5071110" cy="436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  <a:sym typeface="+mn-ea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150558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>
            <a:off x="321119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>
            <a:off x="496760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>
            <a:off x="673671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右箭头 23"/>
          <p:cNvSpPr/>
          <p:nvPr/>
        </p:nvSpPr>
        <p:spPr>
          <a:xfrm>
            <a:off x="850582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右箭头 24"/>
          <p:cNvSpPr/>
          <p:nvPr/>
        </p:nvSpPr>
        <p:spPr>
          <a:xfrm>
            <a:off x="10274935" y="2559685"/>
            <a:ext cx="243205" cy="1625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4615" y="5108575"/>
            <a:ext cx="7731125" cy="11595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400">
                <a:solidFill>
                  <a:schemeClr val="bg1"/>
                </a:solidFill>
              </a:rPr>
              <a:t>海外账号可自行购买</a:t>
            </a:r>
            <a:endParaRPr lang="zh-CN" altLang="en-US" sz="4400">
              <a:solidFill>
                <a:schemeClr val="bg1"/>
              </a:solidFill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08330" y="2552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</a:rPr>
              <a:t>三，安卓系统手机下载注册</a:t>
            </a:r>
            <a:r>
              <a:rPr lang="zh-CN" altLang="en-US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</a:rPr>
              <a:t>流程：</a:t>
            </a:r>
            <a:endParaRPr lang="zh-CN" altLang="en-US">
              <a:gradFill>
                <a:gsLst>
                  <a:gs pos="0">
                    <a:srgbClr val="D7F0FC"/>
                  </a:gs>
                  <a:gs pos="52000">
                    <a:srgbClr val="FFEFDE"/>
                  </a:gs>
                  <a:gs pos="100000">
                    <a:srgbClr val="FFDCFC"/>
                  </a:gs>
                </a:gsLst>
                <a:lin ang="5400000" scaled="1"/>
              </a:gra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6940" y="608330"/>
            <a:ext cx="8271510" cy="467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，有</a:t>
            </a:r>
            <a:r>
              <a:rPr lang="zh-CN" altLang="en-US">
                <a:solidFill>
                  <a:srgbClr val="FF0000"/>
                </a:solidFill>
              </a:rPr>
              <a:t>邀请人下载链接，复制下载链接到浏览器下载访问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6940" y="985520"/>
            <a:ext cx="8128000" cy="6788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rgbClr val="FF0000"/>
                </a:solidFill>
              </a:rPr>
              <a:t>2</a:t>
            </a:r>
            <a:r>
              <a:rPr lang="zh-CN" altLang="en-US">
                <a:solidFill>
                  <a:srgbClr val="FF0000"/>
                </a:solidFill>
              </a:rPr>
              <a:t>，暂时还没有下载链接的朋友，到浏览器输入官方网站：</a:t>
            </a:r>
            <a:r>
              <a:rPr lang="en-US" altLang="zh-CN">
                <a:solidFill>
                  <a:srgbClr val="FF0000"/>
                </a:solidFill>
              </a:rPr>
              <a:t>www.envo.social</a:t>
            </a:r>
            <a:endParaRPr lang="en-US" altLang="zh-CN">
              <a:solidFill>
                <a:srgbClr val="FF0000"/>
              </a:solidFill>
            </a:endParaRPr>
          </a:p>
        </p:txBody>
      </p:sp>
      <p:pic>
        <p:nvPicPr>
          <p:cNvPr id="8" name="图片 7" descr="2eef6d90466687e5d0ff9fcbd1ca54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70" y="1708785"/>
            <a:ext cx="2180465" cy="4798800"/>
          </a:xfrm>
          <a:prstGeom prst="rect">
            <a:avLst/>
          </a:prstGeom>
        </p:spPr>
      </p:pic>
      <p:pic>
        <p:nvPicPr>
          <p:cNvPr id="11" name="图片 10" descr="a9878ccbf124596823872e0ea601b4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660" y="1708785"/>
            <a:ext cx="2180754" cy="4798800"/>
          </a:xfrm>
          <a:prstGeom prst="rect">
            <a:avLst/>
          </a:prstGeom>
        </p:spPr>
      </p:pic>
      <p:pic>
        <p:nvPicPr>
          <p:cNvPr id="12" name="图片 11" descr="f7a7eb03338ab3ee563fe623fa32933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5550" y="1708785"/>
            <a:ext cx="2181600" cy="4800422"/>
          </a:xfrm>
          <a:prstGeom prst="rect">
            <a:avLst/>
          </a:prstGeom>
        </p:spPr>
      </p:pic>
      <p:pic>
        <p:nvPicPr>
          <p:cNvPr id="13" name="图片 12" descr="39b9fe674dc1842335ae097ef6a2b69b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1250" y="1708785"/>
            <a:ext cx="2181600" cy="4799775"/>
          </a:xfrm>
          <a:prstGeom prst="rect">
            <a:avLst/>
          </a:prstGeom>
        </p:spPr>
      </p:pic>
      <p:pic>
        <p:nvPicPr>
          <p:cNvPr id="14" name="图片 13" descr="f8ca7447793e6d8c449e1f3b93c0ae2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0600" y="1707515"/>
            <a:ext cx="2181600" cy="4799649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49910" y="2774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sym typeface="+mn-ea"/>
              </a:rPr>
              <a:t>四，中国大陆地区安卓系统（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Android</a:t>
            </a:r>
            <a:r>
              <a:rPr lang="zh-CN" altLang="en-US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  <a:sym typeface="+mn-ea"/>
              </a:rPr>
              <a:t>）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19175" y="662940"/>
            <a:ext cx="6739255" cy="228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rgbClr val="FF0000"/>
                </a:solidFill>
                <a:sym typeface="+mn-ea"/>
              </a:rPr>
              <a:t>1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，有推荐人下载链接，复制下载链接到浏览器下载访问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19175" y="1100455"/>
            <a:ext cx="10123170" cy="8305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，暂时还没有下载链接的朋友，到浏览器输入官方网站：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www.envo.social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69545" y="16884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</a:rPr>
              <a:t>1</a:t>
            </a:r>
            <a:r>
              <a:rPr lang="zh-CN" altLang="en-US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</a:rPr>
              <a:t>，关闭纯净模式</a:t>
            </a:r>
            <a:endParaRPr lang="zh-CN" altLang="en-US">
              <a:gradFill>
                <a:gsLst>
                  <a:gs pos="0">
                    <a:srgbClr val="D7F0FC"/>
                  </a:gs>
                  <a:gs pos="52000">
                    <a:srgbClr val="FFEFDE"/>
                  </a:gs>
                  <a:gs pos="100000">
                    <a:srgbClr val="FFDCFC"/>
                  </a:gs>
                </a:gsLst>
                <a:lin ang="5400000" scaled="1"/>
              </a:gradFill>
            </a:endParaRPr>
          </a:p>
        </p:txBody>
      </p:sp>
      <p:pic>
        <p:nvPicPr>
          <p:cNvPr id="8" name="图片 7" descr="cf3263190fea22c0775a51aeeeddb6f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" y="2192020"/>
            <a:ext cx="2110909" cy="4644000"/>
          </a:xfrm>
          <a:prstGeom prst="rect">
            <a:avLst/>
          </a:prstGeom>
        </p:spPr>
      </p:pic>
      <p:pic>
        <p:nvPicPr>
          <p:cNvPr id="10" name="图片 9" descr="6c21d6f38f11020f3a22c5994e4daf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8090" y="2197735"/>
            <a:ext cx="2109734" cy="4644000"/>
          </a:xfrm>
          <a:prstGeom prst="rect">
            <a:avLst/>
          </a:prstGeom>
        </p:spPr>
      </p:pic>
      <p:pic>
        <p:nvPicPr>
          <p:cNvPr id="11" name="图片 10" descr="f713085297b456ce68e74aeecf1b98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240" y="2203450"/>
            <a:ext cx="2110325" cy="46440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p>
            <a:pPr marL="0" indent="0">
              <a:buNone/>
            </a:pP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42365" y="683895"/>
            <a:ext cx="8428355" cy="534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42365" y="1040130"/>
            <a:ext cx="9741535" cy="361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99415" y="22352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</a:rPr>
              <a:t>2</a:t>
            </a:r>
            <a:r>
              <a:rPr lang="zh-CN" altLang="en-US" sz="2400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</a:rPr>
              <a:t>，解除管控</a:t>
            </a:r>
            <a:endParaRPr lang="zh-CN" altLang="en-US" sz="2400">
              <a:gradFill>
                <a:gsLst>
                  <a:gs pos="0">
                    <a:srgbClr val="D7F0FC"/>
                  </a:gs>
                  <a:gs pos="52000">
                    <a:srgbClr val="FFEFDE"/>
                  </a:gs>
                  <a:gs pos="100000">
                    <a:srgbClr val="FFDCFC"/>
                  </a:gs>
                </a:gsLst>
                <a:lin ang="5400000" scaled="1"/>
              </a:gradFill>
            </a:endParaRPr>
          </a:p>
        </p:txBody>
      </p:sp>
      <p:pic>
        <p:nvPicPr>
          <p:cNvPr id="16" name="图片 15" descr="bc7e1fdcd8242ead1c52a62e547d9bb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90" y="1040130"/>
            <a:ext cx="2506345" cy="5514975"/>
          </a:xfrm>
          <a:prstGeom prst="rect">
            <a:avLst/>
          </a:prstGeom>
        </p:spPr>
      </p:pic>
      <p:pic>
        <p:nvPicPr>
          <p:cNvPr id="17" name="图片 16" descr="da9a29b0460e95162ee9befb36c0e2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980" y="1048385"/>
            <a:ext cx="2505710" cy="5514975"/>
          </a:xfrm>
          <a:prstGeom prst="rect">
            <a:avLst/>
          </a:prstGeom>
        </p:spPr>
      </p:pic>
      <p:pic>
        <p:nvPicPr>
          <p:cNvPr id="18" name="图片 17" descr="624571cf843a5f1f6d90f2e608fa8ca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9835" y="1040130"/>
            <a:ext cx="2510155" cy="5523230"/>
          </a:xfrm>
          <a:prstGeom prst="rect">
            <a:avLst/>
          </a:prstGeom>
        </p:spPr>
      </p:pic>
      <p:pic>
        <p:nvPicPr>
          <p:cNvPr id="19" name="图片 18" descr="992758699916ebc1617b80dd8fb2dd5c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0840" y="1040130"/>
            <a:ext cx="2489200" cy="547814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6115" y="42799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</a:rPr>
              <a:t>3</a:t>
            </a:r>
            <a:r>
              <a:rPr lang="zh-CN" altLang="en-US" sz="2400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</a:rPr>
              <a:t>，打开各功能使用权限</a:t>
            </a:r>
            <a:endParaRPr lang="zh-CN" altLang="en-US" sz="2400">
              <a:gradFill>
                <a:gsLst>
                  <a:gs pos="0">
                    <a:srgbClr val="D7F0FC"/>
                  </a:gs>
                  <a:gs pos="52000">
                    <a:srgbClr val="FFEFDE"/>
                  </a:gs>
                  <a:gs pos="100000">
                    <a:srgbClr val="FFDCFC"/>
                  </a:gs>
                </a:gsLst>
                <a:lin ang="5400000" scaled="1"/>
              </a:gradFill>
            </a:endParaRPr>
          </a:p>
        </p:txBody>
      </p:sp>
      <p:pic>
        <p:nvPicPr>
          <p:cNvPr id="5" name="图片 4" descr="99f30cc6068c6df927aabd2bd3a3f4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655" y="972820"/>
            <a:ext cx="2628000" cy="5782999"/>
          </a:xfrm>
          <a:prstGeom prst="rect">
            <a:avLst/>
          </a:prstGeom>
        </p:spPr>
      </p:pic>
      <p:pic>
        <p:nvPicPr>
          <p:cNvPr id="6" name="图片 5" descr="1801d296e5ddbb3244b22810dd4e976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0540" y="1019810"/>
            <a:ext cx="2628000" cy="5782113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6775" y="291535"/>
            <a:ext cx="10969200" cy="705600"/>
          </a:xfrm>
        </p:spPr>
        <p:txBody>
          <a:bodyPr/>
          <a:p>
            <a:r>
              <a:rPr lang="zh-CN" altLang="en-US" sz="2400">
                <a:gradFill>
                  <a:gsLst>
                    <a:gs pos="0">
                      <a:srgbClr val="D7F0FC"/>
                    </a:gs>
                    <a:gs pos="52000">
                      <a:srgbClr val="FFEFDE"/>
                    </a:gs>
                    <a:gs pos="100000">
                      <a:srgbClr val="FFDCFC"/>
                    </a:gs>
                  </a:gsLst>
                  <a:lin ang="5400000" scaled="1"/>
                </a:gradFill>
              </a:rPr>
              <a:t>五，填写邀请码，生成自己的邀请码</a:t>
            </a:r>
            <a:endParaRPr lang="zh-CN" altLang="en-US" sz="2400">
              <a:gradFill>
                <a:gsLst>
                  <a:gs pos="0">
                    <a:srgbClr val="D7F0FC"/>
                  </a:gs>
                  <a:gs pos="52000">
                    <a:srgbClr val="FFEFDE"/>
                  </a:gs>
                  <a:gs pos="100000">
                    <a:srgbClr val="FFDCFC"/>
                  </a:gs>
                </a:gsLst>
                <a:lin ang="5400000" scaled="1"/>
              </a:gra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2bb86b954719e5e61f31b89404cfffa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495" y="1228725"/>
            <a:ext cx="2525395" cy="5555615"/>
          </a:xfrm>
          <a:prstGeom prst="rect">
            <a:avLst/>
          </a:prstGeom>
        </p:spPr>
      </p:pic>
      <p:pic>
        <p:nvPicPr>
          <p:cNvPr id="5" name="图片 4" descr="a9c3f2f797d4d638a768ba51cd24dec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6190" y="1232535"/>
            <a:ext cx="2521585" cy="55518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09320" y="3009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9" name="内容占位符 8" descr="图片1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01320" y="311150"/>
            <a:ext cx="1981200" cy="4025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46135" y="37528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</a:t>
            </a:r>
            <a:endParaRPr lang="en-US" altLang="zh-CN"/>
          </a:p>
        </p:txBody>
      </p:sp>
      <p:sp>
        <p:nvSpPr>
          <p:cNvPr id="14" name="文本框 13" descr="7b0a2020202022776f7264617274223a2022220a7d0a"/>
          <p:cNvSpPr txBox="1"/>
          <p:nvPr/>
        </p:nvSpPr>
        <p:spPr>
          <a:xfrm>
            <a:off x="-219075" y="608330"/>
            <a:ext cx="8665210" cy="424307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isometricOffAxis1Top">
                <a:rot lat="19200000" lon="19200000" rev="3000000"/>
              </a:camera>
              <a:lightRig rig="flat" dir="t">
                <a:rot lat="0" lon="0" rev="0"/>
              </a:lightRig>
            </a:scene3d>
            <a:sp3d extrusionH="196215" contourW="5715">
              <a:extrusionClr>
                <a:srgbClr val="FFA75C"/>
              </a:extrusionClr>
              <a:contourClr>
                <a:srgbClr val="BB2E13"/>
              </a:contourClr>
            </a:sp3d>
          </a:bodyPr>
          <a:p>
            <a:r>
              <a:rPr lang="en-US" altLang="zh-CN" sz="6600" b="1">
                <a:ln w="27623" cmpd="sng"/>
                <a:gradFill>
                  <a:gsLst>
                    <a:gs pos="0">
                      <a:srgbClr val="90FE9F"/>
                    </a:gs>
                    <a:gs pos="100000">
                      <a:srgbClr val="02CAFD"/>
                    </a:gs>
                  </a:gsLst>
                  <a:lin ang="0" scaled="0"/>
                </a:gradFill>
                <a:effectLst>
                  <a:outerShdw blurRad="45720" dir="19740000" sx="104000" sy="104000" algn="br" rotWithShape="0">
                    <a:prstClr val="black">
                      <a:alpha val="30000"/>
                    </a:prstClr>
                  </a:outerShdw>
                  <a:reflection blurRad="1905" stA="50000" endA="300" endPos="42000" dist="76200" dir="5400000" sy="-100000" algn="bl" rotWithShape="0"/>
                </a:effectLst>
                <a:latin typeface="汉仪力量黑简" panose="00020600040101010101" charset="-122"/>
                <a:ea typeface="汉仪力量黑简" panose="00020600040101010101" charset="-122"/>
                <a:cs typeface="汉仪力量黑简" panose="00020600040101010101" charset="-122"/>
              </a:rPr>
              <a:t>            </a:t>
            </a:r>
            <a:endParaRPr lang="en-US" altLang="zh-CN" sz="6600" b="1">
              <a:ln w="27623" cmpd="sng"/>
              <a:gradFill>
                <a:gsLst>
                  <a:gs pos="0">
                    <a:srgbClr val="90FE9F"/>
                  </a:gs>
                  <a:gs pos="100000">
                    <a:srgbClr val="02CAFD"/>
                  </a:gs>
                </a:gsLst>
                <a:lin ang="0" scaled="0"/>
              </a:gradFill>
              <a:effectLst>
                <a:outerShdw blurRad="45720" dir="19740000" sx="104000" sy="104000" algn="br" rotWithShape="0">
                  <a:prstClr val="black">
                    <a:alpha val="30000"/>
                  </a:prstClr>
                </a:outerShdw>
                <a:reflection blurRad="1905" stA="50000" endA="300" endPos="42000" dist="76200" dir="5400000" sy="-100000" algn="bl" rotWithShape="0"/>
              </a:effectLst>
              <a:latin typeface="汉仪力量黑简" panose="00020600040101010101" charset="-122"/>
              <a:ea typeface="汉仪力量黑简" panose="00020600040101010101" charset="-122"/>
              <a:cs typeface="汉仪力量黑简" panose="00020600040101010101" charset="-122"/>
            </a:endParaRPr>
          </a:p>
          <a:p>
            <a:r>
              <a:rPr lang="en-US" altLang="zh-CN" sz="6600" b="1">
                <a:ln w="27623" cmpd="sng"/>
                <a:gradFill>
                  <a:gsLst>
                    <a:gs pos="0">
                      <a:srgbClr val="90FE9F"/>
                    </a:gs>
                    <a:gs pos="100000">
                      <a:srgbClr val="02CAFD"/>
                    </a:gs>
                  </a:gsLst>
                  <a:lin ang="0" scaled="0"/>
                </a:gradFill>
                <a:effectLst>
                  <a:outerShdw blurRad="45720" dir="19740000" sx="104000" sy="104000" algn="br" rotWithShape="0">
                    <a:prstClr val="black">
                      <a:alpha val="30000"/>
                    </a:prstClr>
                  </a:outerShdw>
                  <a:reflection blurRad="1905" stA="50000" endA="300" endPos="42000" dist="76200" dir="5400000" sy="-100000" algn="bl" rotWithShape="0"/>
                </a:effectLst>
                <a:latin typeface="汉仪力量黑简" panose="00020600040101010101" charset="-122"/>
                <a:ea typeface="汉仪力量黑简" panose="00020600040101010101" charset="-122"/>
                <a:cs typeface="汉仪力量黑简" panose="00020600040101010101" charset="-122"/>
              </a:rPr>
              <a:t> </a:t>
            </a:r>
            <a:r>
              <a:rPr lang="en-US" altLang="zh-CN" sz="7200" b="1">
                <a:ln w="27623" cmpd="sng"/>
                <a:gradFill>
                  <a:gsLst>
                    <a:gs pos="0">
                      <a:srgbClr val="90FE9F"/>
                    </a:gs>
                    <a:gs pos="100000">
                      <a:srgbClr val="02CAFD"/>
                    </a:gs>
                  </a:gsLst>
                  <a:lin ang="0" scaled="0"/>
                </a:gradFill>
                <a:effectLst>
                  <a:outerShdw blurRad="45720" dir="19740000" sx="104000" sy="104000" algn="br" rotWithShape="0">
                    <a:prstClr val="black">
                      <a:alpha val="30000"/>
                    </a:prstClr>
                  </a:outerShdw>
                  <a:reflection blurRad="1905" stA="50000" endA="300" endPos="42000" dist="76200" dir="5400000" sy="-100000" algn="bl" rotWithShape="0"/>
                </a:effectLst>
                <a:latin typeface="汉仪力量黑简" panose="00020600040101010101" charset="-122"/>
                <a:ea typeface="汉仪力量黑简" panose="00020600040101010101" charset="-122"/>
                <a:cs typeface="汉仪力量黑简" panose="00020600040101010101" charset="-122"/>
              </a:rPr>
              <a:t>Web3</a:t>
            </a:r>
            <a:r>
              <a:rPr lang="zh-CN" altLang="en-US" sz="7200" b="1">
                <a:ln w="27623" cmpd="sng"/>
                <a:gradFill>
                  <a:gsLst>
                    <a:gs pos="0">
                      <a:srgbClr val="90FE9F"/>
                    </a:gs>
                    <a:gs pos="100000">
                      <a:srgbClr val="02CAFD"/>
                    </a:gs>
                  </a:gsLst>
                  <a:lin ang="0" scaled="0"/>
                </a:gradFill>
                <a:effectLst>
                  <a:outerShdw blurRad="45720" dir="19740000" sx="104000" sy="104000" algn="br" rotWithShape="0">
                    <a:prstClr val="black">
                      <a:alpha val="30000"/>
                    </a:prstClr>
                  </a:outerShdw>
                  <a:reflection blurRad="1905" stA="50000" endA="300" endPos="42000" dist="76200" dir="5400000" sy="-100000" algn="bl" rotWithShape="0"/>
                </a:effectLst>
                <a:latin typeface="汉仪力量黑简" panose="00020600040101010101" charset="-122"/>
                <a:ea typeface="汉仪力量黑简" panose="00020600040101010101" charset="-122"/>
                <a:cs typeface="汉仪力量黑简" panose="00020600040101010101" charset="-122"/>
              </a:rPr>
              <a:t>社交新选择</a:t>
            </a:r>
            <a:endParaRPr lang="zh-CN" altLang="en-US" sz="7200" b="1">
              <a:ln w="27623" cmpd="sng"/>
              <a:gradFill>
                <a:gsLst>
                  <a:gs pos="0">
                    <a:srgbClr val="90FE9F"/>
                  </a:gs>
                  <a:gs pos="100000">
                    <a:srgbClr val="02CAFD"/>
                  </a:gs>
                </a:gsLst>
                <a:lin ang="0" scaled="0"/>
              </a:gradFill>
              <a:effectLst>
                <a:outerShdw blurRad="45720" dir="19740000" sx="104000" sy="104000" algn="br" rotWithShape="0">
                  <a:prstClr val="black">
                    <a:alpha val="30000"/>
                  </a:prstClr>
                </a:outerShdw>
                <a:reflection blurRad="1905" stA="50000" endA="300" endPos="42000" dist="76200" dir="5400000" sy="-100000" algn="bl" rotWithShape="0"/>
              </a:effectLst>
              <a:latin typeface="汉仪力量黑简" panose="00020600040101010101" charset="-122"/>
              <a:ea typeface="汉仪力量黑简" panose="00020600040101010101" charset="-122"/>
              <a:cs typeface="汉仪力量黑简" panose="00020600040101010101" charset="-122"/>
            </a:endParaRPr>
          </a:p>
        </p:txBody>
      </p:sp>
      <p:sp>
        <p:nvSpPr>
          <p:cNvPr id="15" name="文本框 14" descr="7b0a2020202022776f7264617274223a2022220a7d0a"/>
          <p:cNvSpPr txBox="1"/>
          <p:nvPr/>
        </p:nvSpPr>
        <p:spPr>
          <a:xfrm>
            <a:off x="4544695" y="3214370"/>
            <a:ext cx="5939790" cy="28613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Right"/>
              <a:lightRig rig="flat" dir="t"/>
            </a:scene3d>
            <a:sp3d extrusionH="111211" contourW="3707" prstMaterial="matte">
              <a:extrusionClr>
                <a:srgbClr val="1F6BD0"/>
              </a:extrusionClr>
              <a:contourClr>
                <a:srgbClr val="1F6BD0"/>
              </a:contourClr>
            </a:sp3d>
          </a:bodyPr>
          <a:p>
            <a:r>
              <a:rPr lang="zh-CN" altLang="en-US" sz="6000" b="1">
                <a:ln w="3707" cmpd="sng"/>
                <a:gradFill>
                  <a:gsLst>
                    <a:gs pos="0">
                      <a:srgbClr val="90FE9F"/>
                    </a:gs>
                    <a:gs pos="100000">
                      <a:srgbClr val="02CAFD"/>
                    </a:gs>
                  </a:gsLst>
                  <a:lin ang="0" scaled="0"/>
                </a:gradFill>
                <a:effectLst>
                  <a:reflection blurRad="14828" stA="40000" endA="900" endPos="72000" dir="5400000" sy="-100000" algn="bl" rotWithShape="0"/>
                </a:effectLst>
                <a:latin typeface="汉仪汉黑W" panose="00020600040101010101" charset="-122"/>
                <a:ea typeface="汉仪汉黑W" panose="00020600040101010101" charset="-122"/>
                <a:sym typeface="汉仪汉黑W" panose="00020600040101010101" charset="-122"/>
              </a:rPr>
              <a:t>链上社交无界</a:t>
            </a:r>
            <a:endParaRPr lang="zh-CN" altLang="en-US" sz="6000" b="1">
              <a:ln w="3707" cmpd="sng"/>
              <a:gradFill>
                <a:gsLst>
                  <a:gs pos="0">
                    <a:srgbClr val="90FE9F"/>
                  </a:gs>
                  <a:gs pos="100000">
                    <a:srgbClr val="02CAFD"/>
                  </a:gs>
                </a:gsLst>
                <a:lin ang="0" scaled="0"/>
              </a:gradFill>
              <a:effectLst>
                <a:reflection blurRad="14828" stA="40000" endA="900" endPos="72000" dir="5400000" sy="-100000" algn="bl" rotWithShape="0"/>
              </a:effectLst>
              <a:latin typeface="汉仪汉黑W" panose="00020600040101010101" charset="-122"/>
              <a:ea typeface="汉仪汉黑W" panose="00020600040101010101" charset="-122"/>
              <a:sym typeface="汉仪汉黑W" panose="00020600040101010101" charset="-122"/>
            </a:endParaRPr>
          </a:p>
          <a:p>
            <a:endParaRPr lang="zh-CN" altLang="en-US" sz="6000" b="1">
              <a:ln w="3707" cmpd="sng"/>
              <a:gradFill>
                <a:gsLst>
                  <a:gs pos="0">
                    <a:srgbClr val="90FE9F"/>
                  </a:gs>
                  <a:gs pos="100000">
                    <a:srgbClr val="02CAFD"/>
                  </a:gs>
                </a:gsLst>
                <a:lin ang="0" scaled="0"/>
              </a:gradFill>
              <a:effectLst>
                <a:reflection blurRad="14828" stA="40000" endA="900" endPos="72000" dir="5400000" sy="-100000" algn="bl" rotWithShape="0"/>
              </a:effectLst>
              <a:latin typeface="汉仪汉黑W" panose="00020600040101010101" charset="-122"/>
              <a:ea typeface="汉仪汉黑W" panose="00020600040101010101" charset="-122"/>
              <a:sym typeface="汉仪汉黑W" panose="00020600040101010101" charset="-122"/>
            </a:endParaRPr>
          </a:p>
          <a:p>
            <a:r>
              <a:rPr lang="zh-CN" altLang="en-US" sz="6000" b="1">
                <a:ln w="3707" cmpd="sng"/>
                <a:gradFill>
                  <a:gsLst>
                    <a:gs pos="0">
                      <a:srgbClr val="90FE9F"/>
                    </a:gs>
                    <a:gs pos="100000">
                      <a:srgbClr val="02CAFD"/>
                    </a:gs>
                  </a:gsLst>
                  <a:lin ang="0" scaled="0"/>
                </a:gradFill>
                <a:effectLst>
                  <a:reflection blurRad="14828" stA="40000" endA="900" endPos="72000" dir="5400000" sy="-100000" algn="bl" rotWithShape="0"/>
                </a:effectLst>
                <a:latin typeface="汉仪汉黑W" panose="00020600040101010101" charset="-122"/>
                <a:ea typeface="汉仪汉黑W" panose="00020600040101010101" charset="-122"/>
                <a:sym typeface="汉仪汉黑W" panose="00020600040101010101" charset="-122"/>
              </a:rPr>
              <a:t>资产安全随行</a:t>
            </a:r>
            <a:endParaRPr lang="zh-CN" altLang="en-US" sz="6000" b="1">
              <a:ln w="3707" cmpd="sng"/>
              <a:gradFill>
                <a:gsLst>
                  <a:gs pos="0">
                    <a:srgbClr val="90FE9F"/>
                  </a:gs>
                  <a:gs pos="100000">
                    <a:srgbClr val="02CAFD"/>
                  </a:gs>
                </a:gsLst>
                <a:lin ang="0" scaled="0"/>
              </a:gradFill>
              <a:effectLst>
                <a:reflection blurRad="14828" stA="40000" endA="900" endPos="72000" dir="5400000" sy="-100000" algn="bl" rotWithShape="0"/>
              </a:effectLst>
              <a:latin typeface="汉仪汉黑W" panose="00020600040101010101" charset="-122"/>
              <a:ea typeface="汉仪汉黑W" panose="00020600040101010101" charset="-122"/>
              <a:sym typeface="汉仪汉黑W" panose="00020600040101010101" charset="-122"/>
            </a:endParaRPr>
          </a:p>
        </p:txBody>
      </p:sp>
      <p:sp>
        <p:nvSpPr>
          <p:cNvPr id="5" name="标题 4"/>
          <p:cNvSpPr/>
          <p:nvPr>
            <p:ph type="title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2&quot;:[25002966,25088971,25088973,25102761,25087832,25002649,25002283],&quot;65&quot;:[20205081]}"/>
</p:tagLst>
</file>

<file path=ppt/tags/tag93.xml><?xml version="1.0" encoding="utf-8"?>
<p:tagLst xmlns:p="http://schemas.openxmlformats.org/presentationml/2006/main">
  <p:tag name="resource_record_key" val="{&quot;12&quot;:[25002966,25088971,25088973,25102761,25087832,25002649,25002283],&quot;65&quot;:[2020508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1149</Words>
  <Application>WPS 演示</Application>
  <PresentationFormat>宽屏</PresentationFormat>
  <Paragraphs>81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Wingdings</vt:lpstr>
      <vt:lpstr>微软雅黑</vt:lpstr>
      <vt:lpstr>方正粗黑宋简繁</vt:lpstr>
      <vt:lpstr>黑体</vt:lpstr>
      <vt:lpstr>Arial</vt:lpstr>
      <vt:lpstr>汉仪力量黑简</vt:lpstr>
      <vt:lpstr>汉仪汉黑W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五，填写邀请码，生成自己的邀请码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南</cp:lastModifiedBy>
  <cp:revision>187</cp:revision>
  <dcterms:created xsi:type="dcterms:W3CDTF">2019-06-19T02:08:00Z</dcterms:created>
  <dcterms:modified xsi:type="dcterms:W3CDTF">2026-08-11T06:25:06Z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30DCFFD78A204981B97AB7804AE8CBF7_13</vt:lpwstr>
  </property>
</Properties>
</file>