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openxmlformats.org/officeDocument/2006/relationships/hyperlink" Target="https://www.klmoonreb.top/?" TargetMode="External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jpeg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741342" y="872927"/>
            <a:ext cx="10885805" cy="3879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4000" b="1" kern="0" spc="-20" baseline="-400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了解</a:t>
            </a:r>
            <a:r>
              <a:rPr sz="4000" b="1" kern="0" spc="-20" baseline="-4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sz="26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                                       </a:t>
            </a:r>
            <a:r>
              <a:rPr sz="26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3200" kern="0" spc="-30" baseline="8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#Tradesmarter</a:t>
            </a:r>
            <a:endParaRPr sz="3200" baseline="8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2372115" y="2687911"/>
            <a:ext cx="7625080" cy="2141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45590" algn="l" rtl="0" eaLnBrk="0">
              <a:lnSpc>
                <a:spcPct val="80000"/>
              </a:lnSpc>
            </a:pPr>
            <a:r>
              <a:rPr sz="5700" b="1" kern="0" spc="-40" dirty="0">
                <a:solidFill>
                  <a:srgbClr val="90A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sz="5700" b="1" kern="0" spc="1300" dirty="0">
                <a:solidFill>
                  <a:srgbClr val="90A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700" b="1" kern="0" spc="-40" dirty="0">
                <a:solidFill>
                  <a:srgbClr val="90A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</a:t>
            </a:r>
            <a:r>
              <a:rPr sz="5700" b="1" kern="0" spc="-50" dirty="0">
                <a:solidFill>
                  <a:srgbClr val="90A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let</a:t>
            </a:r>
            <a:endParaRPr sz="5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  <a:spcBef>
                <a:spcPts val="220"/>
              </a:spcBef>
            </a:pPr>
            <a:r>
              <a:rPr sz="5700" b="1" kern="0" spc="-300" dirty="0">
                <a:solidFill>
                  <a:srgbClr val="90A0E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下载注册和任务交</a:t>
            </a:r>
            <a:r>
              <a:rPr sz="5700" b="1" kern="0" spc="-290" dirty="0">
                <a:solidFill>
                  <a:srgbClr val="90A0E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易流</a:t>
            </a:r>
            <a:r>
              <a:rPr sz="5700" b="1" kern="0" spc="-210" dirty="0">
                <a:solidFill>
                  <a:srgbClr val="90A0E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程</a:t>
            </a:r>
            <a:endParaRPr sz="5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114040" algn="l" rtl="0" eaLnBrk="0">
              <a:lnSpc>
                <a:spcPct val="72000"/>
              </a:lnSpc>
              <a:spcBef>
                <a:spcPts val="1205"/>
              </a:spcBef>
            </a:pP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Wallet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10640" algn="l" rtl="0" eaLnBrk="0">
              <a:lnSpc>
                <a:spcPts val="1935"/>
              </a:lnSpc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Download   registration  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  task   transaction   process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2641620" y="361952"/>
            <a:ext cx="3621404" cy="815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7000"/>
              </a:lnSpc>
              <a:spcBef>
                <a:spcPts val="5"/>
              </a:spcBef>
            </a:pPr>
            <a:r>
              <a:rPr sz="2500" kern="0" spc="-20" dirty="0">
                <a:solidFill>
                  <a:srgbClr val="1020D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&lt;</a:t>
            </a:r>
            <a:r>
              <a:rPr sz="5100" b="1" kern="0" spc="-20" dirty="0">
                <a:solidFill>
                  <a:srgbClr val="6080D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Bitget</a:t>
            </a:r>
            <a:r>
              <a:rPr sz="5100" b="1" kern="0" spc="160" dirty="0">
                <a:solidFill>
                  <a:srgbClr val="6080D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</a:t>
            </a:r>
            <a:r>
              <a:rPr sz="5100" kern="0" spc="-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x</a:t>
            </a:r>
            <a:endParaRPr sz="5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654320" y="374652"/>
            <a:ext cx="571438" cy="717552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7651801" y="655023"/>
            <a:ext cx="1779904" cy="544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200" b="1" kern="0" spc="-90" dirty="0">
                <a:solidFill>
                  <a:srgbClr val="40B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2200" b="1" kern="0" spc="-90" dirty="0">
                <a:solidFill>
                  <a:srgbClr val="1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2200" b="1" kern="0" spc="-90" dirty="0">
                <a:solidFill>
                  <a:srgbClr val="401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</a:t>
            </a:r>
            <a:r>
              <a:rPr sz="2200" b="1" kern="0" spc="-90" dirty="0">
                <a:solidFill>
                  <a:srgbClr val="4010A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</a:t>
            </a:r>
            <a:r>
              <a:rPr sz="2200" b="1" kern="0" spc="-9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金会</a:t>
            </a:r>
            <a:endParaRPr sz="2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r" rtl="0" eaLnBrk="0">
              <a:lnSpc>
                <a:spcPct val="93000"/>
              </a:lnSpc>
              <a:spcBef>
                <a:spcPts val="45"/>
              </a:spcBef>
            </a:pPr>
            <a:r>
              <a:rPr sz="1300" kern="0" spc="-60" dirty="0">
                <a:solidFill>
                  <a:srgbClr val="40B0D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REB</a:t>
            </a:r>
            <a:r>
              <a:rPr sz="1300" kern="0" spc="-50" dirty="0">
                <a:solidFill>
                  <a:srgbClr val="40B0D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ORN</a:t>
            </a:r>
            <a:r>
              <a:rPr sz="1300" kern="0" spc="300" dirty="0">
                <a:solidFill>
                  <a:srgbClr val="40B0D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300" kern="0" spc="-50" dirty="0">
                <a:solidFill>
                  <a:srgbClr val="403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FOUNDATIO</a:t>
            </a:r>
            <a:r>
              <a:rPr sz="1300" kern="0" spc="-20" dirty="0">
                <a:solidFill>
                  <a:srgbClr val="403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45319" y="438157"/>
            <a:ext cx="768339" cy="6794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780999" y="335111"/>
            <a:ext cx="10695940" cy="53867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96000"/>
              </a:lnSpc>
            </a:pPr>
            <a:r>
              <a:rPr sz="1500" b="1" kern="0" spc="-100" dirty="0">
                <a:solidFill>
                  <a:srgbClr val="40B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1500" b="1" kern="0" spc="-100" dirty="0">
                <a:solidFill>
                  <a:srgbClr val="1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500" b="1" kern="0" spc="-100" dirty="0">
                <a:solidFill>
                  <a:srgbClr val="4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</a:t>
            </a:r>
            <a:r>
              <a:rPr sz="1500" b="1" kern="0" spc="-100" dirty="0">
                <a:solidFill>
                  <a:srgbClr val="401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</a:t>
            </a:r>
            <a:r>
              <a:rPr sz="1500" b="1" kern="0" spc="-10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金会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110"/>
              </a:spcBef>
            </a:pPr>
            <a:r>
              <a:rPr sz="800" b="1" kern="0" spc="10" dirty="0">
                <a:solidFill>
                  <a:srgbClr val="5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REBORN FOU</a:t>
            </a:r>
            <a:r>
              <a:rPr sz="800" b="1" kern="0" spc="0" dirty="0">
                <a:solidFill>
                  <a:srgbClr val="5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NDATION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43830" algn="l" rtl="0" eaLnBrk="0">
              <a:lnSpc>
                <a:spcPts val="3915"/>
              </a:lnSpc>
              <a:spcBef>
                <a:spcPts val="905"/>
              </a:spcBef>
            </a:pPr>
            <a:r>
              <a:rPr sz="3000" b="1" kern="0" spc="-210" dirty="0">
                <a:solidFill>
                  <a:srgbClr val="704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温馨提醒：</a:t>
            </a:r>
            <a:endParaRPr sz="3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42560" algn="l" rtl="0" eaLnBrk="0">
              <a:lnSpc>
                <a:spcPct val="88000"/>
              </a:lnSpc>
              <a:spcBef>
                <a:spcPts val="760"/>
              </a:spcBef>
            </a:pPr>
            <a:r>
              <a:rPr sz="2500" b="1" kern="0" spc="-190" dirty="0">
                <a:solidFill>
                  <a:srgbClr val="704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社区辅助大家下载钱包的二维码安装包，</a:t>
            </a:r>
            <a:endParaRPr sz="2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5242560" algn="l" rtl="0" eaLnBrk="0">
              <a:lnSpc>
                <a:spcPts val="4450"/>
              </a:lnSpc>
            </a:pPr>
            <a:r>
              <a:rPr sz="2600" b="1" kern="0" spc="-200" dirty="0">
                <a:solidFill>
                  <a:srgbClr val="704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大家保存下来，在浏览器打</a:t>
            </a:r>
            <a:r>
              <a:rPr sz="2600" b="1" kern="0" spc="-210" dirty="0">
                <a:solidFill>
                  <a:srgbClr val="704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开扫码点击</a:t>
            </a:r>
            <a:endParaRPr sz="2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43195" algn="l" rtl="0" eaLnBrk="0">
              <a:lnSpc>
                <a:spcPts val="2960"/>
              </a:lnSpc>
              <a:spcBef>
                <a:spcPts val="725"/>
              </a:spcBef>
            </a:pPr>
            <a:r>
              <a:rPr sz="2400" b="1" kern="0" spc="-220" dirty="0">
                <a:solidFill>
                  <a:srgbClr val="704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下载。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5000"/>
              </a:lnSpc>
            </a:pP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79550" algn="l" rtl="0" eaLnBrk="0">
              <a:lnSpc>
                <a:spcPct val="80000"/>
              </a:lnSpc>
            </a:pPr>
            <a:r>
              <a:rPr sz="34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sz="3400" b="1" kern="0" spc="7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4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Wallet</a:t>
            </a:r>
            <a:endParaRPr sz="3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71450"/>
            <a:ext cx="533400" cy="5016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3952666" y="1057132"/>
            <a:ext cx="1429385" cy="4551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0225" algn="l" rtl="0" eaLnBrk="0">
              <a:lnSpc>
                <a:spcPct val="100000"/>
              </a:lnSpc>
            </a:pPr>
            <a:r>
              <a:rPr sz="1800" kern="0" spc="-11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indent="5715" algn="l" rtl="0" eaLnBrk="0">
              <a:lnSpc>
                <a:spcPct val="99000"/>
              </a:lnSpc>
            </a:pPr>
            <a:r>
              <a:rPr sz="1700" b="1" kern="0" spc="-1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关闭飞行模式，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点击创建钱包!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1445" algn="l" rtl="0" eaLnBrk="0">
              <a:lnSpc>
                <a:spcPts val="965"/>
              </a:lnSpc>
              <a:spcBef>
                <a:spcPts val="250"/>
              </a:spcBef>
            </a:pPr>
            <a:r>
              <a:rPr sz="800" b="1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你信赖的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Web</a:t>
            </a:r>
            <a:r>
              <a:rPr sz="800" b="1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800" b="1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b="1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钱</a:t>
            </a:r>
            <a:r>
              <a:rPr sz="800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b="1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包</a:t>
            </a:r>
            <a:endParaRPr sz="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07975" algn="l" rtl="0" eaLnBrk="0">
              <a:lnSpc>
                <a:spcPts val="625"/>
              </a:lnSpc>
              <a:spcBef>
                <a:spcPts val="585"/>
              </a:spcBef>
            </a:pPr>
            <a:r>
              <a:rPr sz="5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全球8000万用户的选择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1325" algn="l" rtl="0" eaLnBrk="0">
              <a:lnSpc>
                <a:spcPts val="740"/>
              </a:lnSpc>
            </a:pP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导入已有钱包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6689507" y="1062980"/>
            <a:ext cx="1626235" cy="32175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19125" algn="l" rtl="0" eaLnBrk="0">
              <a:lnSpc>
                <a:spcPts val="2145"/>
              </a:lnSpc>
            </a:pPr>
            <a:r>
              <a:rPr sz="1700" kern="0" spc="-8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【3】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24815" indent="-412115" algn="l" rtl="0" eaLnBrk="0">
              <a:lnSpc>
                <a:spcPct val="97000"/>
              </a:lnSpc>
              <a:spcBef>
                <a:spcPts val="20"/>
              </a:spcBef>
            </a:pPr>
            <a:r>
              <a:rPr sz="1700" b="1" kern="0" spc="-1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输入六位数密码，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b="1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保存下来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6395" algn="l" rtl="0" eaLnBrk="0">
              <a:lnSpc>
                <a:spcPts val="740"/>
              </a:lnSpc>
              <a:spcBef>
                <a:spcPts val="190"/>
              </a:spcBef>
            </a:pP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加</a:t>
            </a: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呶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士</a:t>
            </a: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付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右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时</a:t>
            </a:r>
            <a:r>
              <a:rPr sz="600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右</a:t>
            </a:r>
            <a:r>
              <a:rPr sz="6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</a:t>
            </a:r>
            <a:r>
              <a:rPr sz="600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地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4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0395" algn="l" rtl="0" eaLnBrk="0">
              <a:lnSpc>
                <a:spcPts val="740"/>
              </a:lnSpc>
            </a:pP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请输入钱包密码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9912319" y="1082833"/>
            <a:ext cx="1242060" cy="3701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6550" algn="l" rtl="0" eaLnBrk="0">
              <a:lnSpc>
                <a:spcPts val="2250"/>
              </a:lnSpc>
            </a:pPr>
            <a:r>
              <a:rPr sz="1700" kern="0" spc="-130" dirty="0">
                <a:solidFill>
                  <a:srgbClr val="A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sz="1700" b="1" kern="0" spc="-130" dirty="0">
                <a:solidFill>
                  <a:srgbClr val="804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700" b="1" kern="0" spc="-13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290" algn="l" rtl="0" eaLnBrk="0">
              <a:lnSpc>
                <a:spcPct val="95000"/>
              </a:lnSpc>
              <a:spcBef>
                <a:spcPts val="15"/>
              </a:spcBef>
            </a:pPr>
            <a:r>
              <a:rPr sz="1600" b="1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钱包创建中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5105" algn="l" rtl="0" eaLnBrk="0">
              <a:lnSpc>
                <a:spcPct val="95000"/>
              </a:lnSpc>
              <a:spcBef>
                <a:spcPts val="335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创建钱包中…</a:t>
            </a:r>
            <a:endParaRPr sz="1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5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Swap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sz="500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金狗雷达、合约，多种交易功能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510996" y="1039587"/>
            <a:ext cx="2464435" cy="8331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25525" algn="l" rtl="0" eaLnBrk="0">
              <a:lnSpc>
                <a:spcPts val="2310"/>
              </a:lnSpc>
            </a:pPr>
            <a:r>
              <a:rPr sz="1800" kern="0" spc="-8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【1】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安装好就进入这个界面了，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520700" algn="l" rtl="0" eaLnBrk="0">
              <a:lnSpc>
                <a:spcPct val="96000"/>
              </a:lnSpc>
              <a:spcBef>
                <a:spcPts val="260"/>
              </a:spcBef>
            </a:pPr>
            <a:r>
              <a:rPr sz="17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点击立即体验!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71450"/>
            <a:ext cx="1739920" cy="501663"/>
          </a:xfrm>
          <a:prstGeom prst="rect">
            <a:avLst/>
          </a:prstGeom>
        </p:spPr>
      </p:pic>
      <p:graphicFrame>
        <p:nvGraphicFramePr>
          <p:cNvPr id="36" name="table 36"/>
          <p:cNvGraphicFramePr>
            <a:graphicFrameLocks noGrp="1"/>
          </p:cNvGraphicFramePr>
          <p:nvPr/>
        </p:nvGraphicFramePr>
        <p:xfrm>
          <a:off x="7537458" y="4759063"/>
          <a:ext cx="737869" cy="951230"/>
        </p:xfrm>
        <a:graphic>
          <a:graphicData uri="http://schemas.openxmlformats.org/drawingml/2006/table">
            <a:tbl>
              <a:tblPr/>
              <a:tblGrid>
                <a:gridCol w="345439"/>
                <a:gridCol w="392429"/>
              </a:tblGrid>
              <a:tr h="9512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7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sz="9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l" rtl="0" eaLnBrk="0">
                        <a:lnSpc>
                          <a:spcPct val="14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1000"/>
                        </a:lnSpc>
                        <a:spcBef>
                          <a:spcPts val="220"/>
                        </a:spcBef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</a:t>
                      </a:r>
                      <a:endParaRPr sz="7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ts val="1105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</a:t>
                      </a: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08610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</a:t>
                      </a:r>
                      <a:endParaRPr sz="9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marL="308610" algn="l" rtl="0" eaLnBrk="0">
                        <a:lnSpc>
                          <a:spcPct val="77000"/>
                        </a:lnSpc>
                        <a:spcBef>
                          <a:spcPts val="1250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</a:t>
                      </a:r>
                      <a:endParaRPr sz="10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marL="308610" algn="l" rtl="0" eaLnBrk="0">
                        <a:lnSpc>
                          <a:spcPct val="77000"/>
                        </a:lnSpc>
                        <a:spcBef>
                          <a:spcPts val="132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9</a:t>
                      </a:r>
                      <a:endParaRPr sz="10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125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☒</a:t>
                      </a:r>
                      <a:endParaRPr sz="800" dirty="0">
                        <a:latin typeface="MS Gothic" panose="020B0609070205080204" charset="-128"/>
                        <a:ea typeface="MS Gothic" panose="020B0609070205080204" charset="-128"/>
                        <a:cs typeface="MS Gothic" panose="020B0609070205080204" charset="-128"/>
                      </a:endParaRPr>
                    </a:p>
                  </a:txBody>
                  <a:tcPr marL="0" marR="0" marT="153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4326919" y="1027324"/>
            <a:ext cx="3481704" cy="42246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7175" algn="l" rtl="0" eaLnBrk="0">
              <a:lnSpc>
                <a:spcPts val="2175"/>
              </a:lnSpc>
            </a:pPr>
            <a:r>
              <a:rPr sz="1800" kern="0" spc="-140" dirty="0">
                <a:solidFill>
                  <a:srgbClr val="805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sz="1800" b="1" kern="0" spc="-140" dirty="0">
                <a:solidFill>
                  <a:srgbClr val="703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1800" b="1" kern="0" spc="-140" dirty="0">
                <a:solidFill>
                  <a:srgbClr val="703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22250" algn="l" rtl="0" eaLnBrk="0">
              <a:lnSpc>
                <a:spcPct val="97000"/>
              </a:lnSpc>
              <a:spcBef>
                <a:spcPts val="15"/>
              </a:spcBef>
            </a:pPr>
            <a:r>
              <a:rPr sz="1400" b="1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进入到这个界面，如果钱包需要更新，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r" rtl="0" eaLnBrk="0">
              <a:lnSpc>
                <a:spcPct val="91000"/>
              </a:lnSpc>
              <a:spcBef>
                <a:spcPts val="200"/>
              </a:spcBef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点击下方关于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  Wallet 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更新升级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91895" algn="l" rtl="0" eaLnBrk="0">
              <a:lnSpc>
                <a:spcPts val="625"/>
              </a:lnSpc>
              <a:spcBef>
                <a:spcPts val="155"/>
              </a:spcBef>
            </a:pPr>
            <a:r>
              <a:rPr sz="500" b="1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我的钱包</a:t>
            </a: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00" kern="0" spc="70" dirty="0">
                <a:solidFill>
                  <a:srgbClr val="E0206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凸</a:t>
            </a:r>
            <a:r>
              <a:rPr sz="500" kern="0" spc="70" dirty="0">
                <a:solidFill>
                  <a:srgbClr val="F0104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去备份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9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75995" algn="l" rtl="0" eaLnBrk="0">
              <a:lnSpc>
                <a:spcPct val="99000"/>
              </a:lnSpc>
              <a:spcBef>
                <a:spcPts val="180"/>
              </a:spcBef>
            </a:pP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绑定</a:t>
            </a:r>
            <a:r>
              <a:rPr sz="600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交易所账号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60425" algn="l" rtl="0" eaLnBrk="0">
              <a:lnSpc>
                <a:spcPct val="96000"/>
              </a:lnSpc>
              <a:spcBef>
                <a:spcPts val="18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□</a:t>
            </a:r>
            <a:r>
              <a:rPr sz="600" kern="0" spc="2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地址簿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60425" algn="l" rtl="0" eaLnBrk="0">
              <a:lnSpc>
                <a:spcPts val="740"/>
              </a:lnSpc>
              <a:spcBef>
                <a:spcPts val="190"/>
              </a:spcBef>
            </a:pP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苹</a:t>
            </a:r>
            <a:r>
              <a:rPr sz="600" kern="0" spc="1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偏好设置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60425" algn="l" rtl="0" eaLnBrk="0">
              <a:lnSpc>
                <a:spcPts val="740"/>
              </a:lnSpc>
              <a:spcBef>
                <a:spcPts val="185"/>
              </a:spcBef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◎</a:t>
            </a:r>
            <a:r>
              <a:rPr sz="600" kern="0" spc="2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高级设置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020445" algn="l" rtl="0" eaLnBrk="0">
              <a:lnSpc>
                <a:spcPts val="740"/>
              </a:lnSpc>
              <a:spcBef>
                <a:spcPts val="1165"/>
              </a:spcBef>
            </a:pP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帮助中心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20445" algn="l" rtl="0" eaLnBrk="0">
              <a:lnSpc>
                <a:spcPct val="95000"/>
              </a:lnSpc>
              <a:spcBef>
                <a:spcPts val="220"/>
              </a:spcBef>
            </a:pPr>
            <a:r>
              <a:rPr sz="700" b="1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提交反馈</a:t>
            </a:r>
            <a:endParaRPr sz="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20445" algn="l" rtl="0" eaLnBrk="0">
              <a:lnSpc>
                <a:spcPts val="740"/>
              </a:lnSpc>
              <a:spcBef>
                <a:spcPts val="190"/>
              </a:spcBef>
            </a:pP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加密一点通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6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60425" algn="l" rtl="0" eaLnBrk="0">
              <a:lnSpc>
                <a:spcPts val="880"/>
              </a:lnSpc>
              <a:spcBef>
                <a:spcPts val="0"/>
              </a:spcBef>
            </a:pPr>
            <a:r>
              <a:rPr sz="1000" kern="0" spc="0" baseline="1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⑥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000" b="1" kern="0" spc="0" baseline="1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关于</a:t>
            </a:r>
            <a:r>
              <a:rPr sz="1000" b="1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0" baseline="1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Wallet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900" kern="0" spc="-10" baseline="1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10" baseline="1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9.15.1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b="1" kern="0" spc="-10" baseline="1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New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900" kern="0" spc="-10" baseline="13000" dirty="0">
                <a:solidFill>
                  <a:srgbClr val="70A0A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&gt;</a:t>
            </a:r>
            <a:endParaRPr sz="900" baseline="13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1564827" y="1003567"/>
            <a:ext cx="2178050" cy="4520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64870" algn="l" rtl="0" eaLnBrk="0">
              <a:lnSpc>
                <a:spcPts val="2345"/>
              </a:lnSpc>
            </a:pPr>
            <a:r>
              <a:rPr sz="1800" b="1" kern="0" spc="-90" dirty="0">
                <a:solidFill>
                  <a:srgbClr val="905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【5】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00330" indent="-88265" algn="l" rtl="0" eaLnBrk="0">
              <a:lnSpc>
                <a:spcPct val="99000"/>
              </a:lnSpc>
              <a:spcBef>
                <a:spcPts val="65"/>
              </a:spcBef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这是交易所首页!第一时间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b="1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点击左上角去备份助记词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9725" algn="l" rtl="0" eaLnBrk="0">
              <a:lnSpc>
                <a:spcPct val="96000"/>
              </a:lnSpc>
              <a:spcBef>
                <a:spcPts val="190"/>
              </a:spcBef>
            </a:pPr>
            <a:r>
              <a:rPr sz="600" kern="0" spc="20" dirty="0">
                <a:solidFill>
                  <a:srgbClr val="9090A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输入/粘贴邀请码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3995" algn="l" rtl="0" eaLnBrk="0">
              <a:lnSpc>
                <a:spcPts val="860"/>
              </a:lnSpc>
              <a:spcBef>
                <a:spcPts val="210"/>
              </a:spcBef>
            </a:pPr>
            <a:r>
              <a:rPr sz="7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热门理财</a:t>
            </a:r>
            <a:endParaRPr sz="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2575" algn="l" rtl="0" eaLnBrk="0">
              <a:lnSpc>
                <a:spcPts val="515"/>
              </a:lnSpc>
              <a:spcBef>
                <a:spcPts val="125"/>
              </a:spcBef>
            </a:pPr>
            <a:r>
              <a:rPr sz="400" kern="0" spc="70" dirty="0">
                <a:solidFill>
                  <a:srgbClr val="507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稳定币理财</a:t>
            </a:r>
            <a:endParaRPr sz="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95275" algn="l" rtl="0" eaLnBrk="0">
              <a:lnSpc>
                <a:spcPts val="885"/>
              </a:lnSpc>
              <a:spcBef>
                <a:spcPts val="17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10%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APY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3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.82%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APY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8048104" y="979810"/>
            <a:ext cx="2858770" cy="34156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26185" algn="l" rtl="0" eaLnBrk="0">
              <a:lnSpc>
                <a:spcPts val="2545"/>
              </a:lnSpc>
            </a:pPr>
            <a:r>
              <a:rPr sz="1900" b="1" kern="0" spc="-130" dirty="0">
                <a:solidFill>
                  <a:srgbClr val="805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【7】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2880" indent="-170815" algn="l" rtl="0" eaLnBrk="0">
              <a:lnSpc>
                <a:spcPct val="90000"/>
              </a:lnSpc>
              <a:spcBef>
                <a:spcPts val="15"/>
              </a:spcBef>
            </a:pPr>
            <a:r>
              <a:rPr sz="1500" b="1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下载最新安装包界面!正常安卓手机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尽可能都及时更新，</a:t>
            </a:r>
            <a:r>
              <a:rPr sz="1500" b="1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修补漏洞!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77925" algn="l" rtl="0" eaLnBrk="0">
              <a:lnSpc>
                <a:spcPct val="85000"/>
              </a:lnSpc>
              <a:spcBef>
                <a:spcPts val="245"/>
              </a:spcBef>
            </a:pPr>
            <a:r>
              <a:rPr sz="8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 Wa</a:t>
            </a:r>
            <a:r>
              <a:rPr sz="8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llet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11275" algn="l" rtl="0" eaLnBrk="0">
              <a:lnSpc>
                <a:spcPts val="510"/>
              </a:lnSpc>
              <a:spcBef>
                <a:spcPts val="295"/>
              </a:spcBef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版本：9.15.1</a:t>
            </a:r>
            <a:endParaRPr sz="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177925" algn="l" rtl="0" eaLnBrk="0">
              <a:lnSpc>
                <a:spcPts val="750"/>
              </a:lnSpc>
              <a:spcBef>
                <a:spcPts val="8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com.bgwallet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.official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9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8030" algn="l" rtl="0" eaLnBrk="0">
              <a:lnSpc>
                <a:spcPct val="100000"/>
              </a:lnSpc>
              <a:spcBef>
                <a:spcPts val="275"/>
              </a:spcBef>
            </a:pPr>
            <a:r>
              <a:rPr sz="900" b="1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版本升级中.</a:t>
            </a:r>
            <a:endParaRPr sz="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58825" algn="l" rtl="0" eaLnBrk="0">
              <a:lnSpc>
                <a:spcPts val="815"/>
              </a:lnSpc>
              <a:spcBef>
                <a:spcPts val="270"/>
              </a:spcBef>
            </a:pP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V9.49.0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11275" algn="l" rtl="0" eaLnBrk="0">
              <a:lnSpc>
                <a:spcPts val="740"/>
              </a:lnSpc>
            </a:pP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取消升级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780999" y="335111"/>
            <a:ext cx="1174114" cy="380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09000"/>
              </a:lnSpc>
            </a:pPr>
            <a:r>
              <a:rPr sz="1400" b="1" kern="0" spc="-40" dirty="0">
                <a:solidFill>
                  <a:srgbClr val="40B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400" b="1" kern="0" spc="-40" dirty="0">
                <a:solidFill>
                  <a:srgbClr val="4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</a:t>
            </a:r>
            <a:r>
              <a:rPr sz="1400" b="1" kern="0" spc="-40" dirty="0">
                <a:solidFill>
                  <a:srgbClr val="401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金会</a:t>
            </a:r>
            <a:r>
              <a:rPr sz="1400" kern="0" spc="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b="1" kern="0" spc="-10" dirty="0">
                <a:solidFill>
                  <a:srgbClr val="5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REBORN FOUNDATION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77827"/>
            <a:ext cx="533400" cy="507972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8909039" y="6055598"/>
            <a:ext cx="105410" cy="1250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85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Ⅲ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1024971" y="1003567"/>
            <a:ext cx="3220720" cy="4672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10970" algn="l" rtl="0" eaLnBrk="0">
              <a:lnSpc>
                <a:spcPts val="2345"/>
              </a:lnSpc>
            </a:pPr>
            <a:r>
              <a:rPr sz="1900" b="1" kern="0" spc="-130" dirty="0">
                <a:solidFill>
                  <a:srgbClr val="905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【8】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10"/>
              </a:spcBef>
            </a:pPr>
            <a:r>
              <a:rPr sz="1500" b="1" kern="0" spc="-1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进入钱包首页，找到推荐人的邀请链接，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74015" algn="l" rtl="0" eaLnBrk="0">
              <a:lnSpc>
                <a:spcPct val="95000"/>
              </a:lnSpc>
              <a:spcBef>
                <a:spcPts val="70"/>
              </a:spcBef>
            </a:pPr>
            <a:r>
              <a:rPr sz="15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在屏幕上方的搜索框</a:t>
            </a:r>
            <a:r>
              <a:rPr sz="1500" b="1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进行粘贴!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47725" algn="l" rtl="0" eaLnBrk="0">
              <a:lnSpc>
                <a:spcPct val="97000"/>
              </a:lnSpc>
              <a:spcBef>
                <a:spcPts val="250"/>
              </a:spcBef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SpaceX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IPO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800" kern="0" spc="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交易合约押注未</a:t>
            </a:r>
            <a:endParaRPr sz="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849630" algn="l" rtl="0" eaLnBrk="0">
              <a:lnSpc>
                <a:spcPts val="1085"/>
              </a:lnSpc>
              <a:spcBef>
                <a:spcPts val="280"/>
              </a:spcBef>
            </a:pPr>
            <a:r>
              <a:rPr sz="900" b="1" kern="0" spc="-2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来</a:t>
            </a:r>
            <a:endParaRPr sz="9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847725" algn="l" rtl="0" eaLnBrk="0">
              <a:lnSpc>
                <a:spcPts val="490"/>
              </a:lnSpc>
              <a:spcBef>
                <a:spcPts val="595"/>
              </a:spcBef>
            </a:pPr>
            <a:r>
              <a:rPr sz="400" kern="0" spc="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交易/充值/邀请好友解锁无限抽奖，</a:t>
            </a:r>
            <a:r>
              <a:rPr sz="400" kern="0" spc="60" dirty="0">
                <a:solidFill>
                  <a:srgbClr val="F0F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单</a:t>
            </a:r>
            <a:endParaRPr sz="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27075" algn="l" rtl="0" eaLnBrk="0">
              <a:lnSpc>
                <a:spcPts val="740"/>
              </a:lnSpc>
              <a:spcBef>
                <a:spcPts val="185"/>
              </a:spcBef>
            </a:pP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此刻发生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47725" algn="l" rtl="0" eaLnBrk="0">
              <a:lnSpc>
                <a:spcPts val="845"/>
              </a:lnSpc>
              <a:spcBef>
                <a:spcPts val="215"/>
              </a:spcBef>
            </a:pPr>
            <a:r>
              <a:rPr sz="7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最高降71%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47725" algn="l" rtl="0" eaLnBrk="0">
              <a:lnSpc>
                <a:spcPct val="100000"/>
              </a:lnSpc>
              <a:spcBef>
                <a:spcPts val="5"/>
              </a:spcBef>
            </a:pPr>
            <a:r>
              <a:rPr sz="500" kern="0" spc="60" dirty="0">
                <a:solidFill>
                  <a:srgbClr val="508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网络性能与用户体验将获显著改善，利好长期价</a:t>
            </a:r>
            <a:r>
              <a:rPr sz="500" kern="0" spc="50" dirty="0">
                <a:solidFill>
                  <a:srgbClr val="508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值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6" name="textbox 56"/>
          <p:cNvSpPr/>
          <p:nvPr/>
        </p:nvSpPr>
        <p:spPr>
          <a:xfrm>
            <a:off x="8219478" y="1027324"/>
            <a:ext cx="2512695" cy="4799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60120" algn="l" rtl="0" eaLnBrk="0">
              <a:lnSpc>
                <a:spcPct val="99000"/>
              </a:lnSpc>
            </a:pPr>
            <a:r>
              <a:rPr sz="1800" b="1" kern="0" spc="-130" dirty="0">
                <a:solidFill>
                  <a:srgbClr val="905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【10】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4000"/>
              </a:lnSpc>
              <a:spcBef>
                <a:spcPts val="0"/>
              </a:spcBef>
            </a:pPr>
            <a:r>
              <a:rPr sz="1500" b="1" kern="0" spc="-1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在左下方下次无需提示点一下，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640715" algn="l" rtl="0" eaLnBrk="0">
              <a:lnSpc>
                <a:spcPct val="99000"/>
              </a:lnSpc>
              <a:spcBef>
                <a:spcPts val="10"/>
              </a:spcBef>
            </a:pPr>
            <a:r>
              <a:rPr sz="1500" b="1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再次点击确认!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1975" algn="l" rtl="0" eaLnBrk="0">
              <a:lnSpc>
                <a:spcPts val="625"/>
              </a:lnSpc>
              <a:spcBef>
                <a:spcPts val="150"/>
              </a:spcBef>
            </a:pPr>
            <a:r>
              <a:rPr sz="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打开以下链接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1480" algn="l" rtl="0" eaLnBrk="0">
              <a:lnSpc>
                <a:spcPts val="965"/>
              </a:lnSpc>
              <a:spcBef>
                <a:spcPts val="245"/>
              </a:spcBef>
            </a:pPr>
            <a:r>
              <a:rPr sz="800" b="1" kern="0" spc="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即将跳转第三方网站</a:t>
            </a:r>
            <a:endParaRPr sz="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09575" algn="l" rtl="0" eaLnBrk="0">
              <a:lnSpc>
                <a:spcPts val="930"/>
              </a:lnSpc>
              <a:spcBef>
                <a:spcPts val="955"/>
              </a:spcBef>
            </a:pP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hlinkClick r:id="rId2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https://w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hlinkClick r:id="rId2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ww.klmoonreb.top/?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9575" algn="l" rtl="0" eaLnBrk="0">
              <a:lnSpc>
                <a:spcPct val="87000"/>
              </a:lnSpc>
              <a:spcBef>
                <a:spcPts val="230"/>
              </a:spcBef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invite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_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code</a:t>
            </a:r>
            <a:r>
              <a:rPr sz="6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=1462000B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9575" algn="l" rtl="0" eaLnBrk="0">
              <a:lnSpc>
                <a:spcPct val="100000"/>
              </a:lnSpc>
              <a:spcBef>
                <a:spcPts val="440"/>
              </a:spcBef>
            </a:pP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你正在访问第三方链接，请谨慎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操作。</a:t>
            </a:r>
            <a:r>
              <a:rPr sz="500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sz="5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Wallet</a:t>
            </a:r>
            <a:r>
              <a:rPr sz="500" b="1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对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09575" algn="l" rtl="0" eaLnBrk="0">
              <a:lnSpc>
                <a:spcPts val="660"/>
              </a:lnSpc>
              <a:spcBef>
                <a:spcPts val="106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任。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6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5175" algn="l" rtl="0" eaLnBrk="0">
              <a:lnSpc>
                <a:spcPts val="905"/>
              </a:lnSpc>
              <a:spcBef>
                <a:spcPts val="0"/>
              </a:spcBef>
            </a:pPr>
            <a:r>
              <a:rPr sz="1000" kern="0" spc="0" baseline="-6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取消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</a:t>
            </a:r>
            <a:r>
              <a:rPr sz="6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</a:t>
            </a:r>
            <a:r>
              <a:rPr sz="1000" kern="0" spc="-10" baseline="14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确认</a:t>
            </a:r>
            <a:endParaRPr sz="1000" baseline="14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8" name="textbox 58"/>
          <p:cNvSpPr/>
          <p:nvPr/>
        </p:nvSpPr>
        <p:spPr>
          <a:xfrm>
            <a:off x="5076231" y="1021385"/>
            <a:ext cx="1983104" cy="4911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82320" algn="l" rtl="0" eaLnBrk="0">
              <a:lnSpc>
                <a:spcPct val="100000"/>
              </a:lnSpc>
            </a:pPr>
            <a:r>
              <a:rPr sz="1800" b="1" kern="0" spc="-130" dirty="0">
                <a:solidFill>
                  <a:srgbClr val="905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【9】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57200" indent="-444500" algn="l" rtl="0" eaLnBrk="0">
              <a:lnSpc>
                <a:spcPct val="99000"/>
              </a:lnSpc>
              <a:spcBef>
                <a:spcPts val="30"/>
              </a:spcBef>
            </a:pPr>
            <a:r>
              <a:rPr sz="1500" b="1" kern="0" spc="-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粘贴邀请链接以后，选择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b="1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打开以下链接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3675" algn="l" rtl="0" eaLnBrk="0">
              <a:lnSpc>
                <a:spcPts val="625"/>
              </a:lnSpc>
              <a:spcBef>
                <a:spcPts val="150"/>
              </a:spcBef>
            </a:pPr>
            <a:r>
              <a:rPr sz="500" kern="0" spc="50" dirty="0">
                <a:solidFill>
                  <a:srgbClr val="20A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台</a:t>
            </a:r>
            <a:r>
              <a:rPr sz="500" kern="0" spc="0" dirty="0">
                <a:solidFill>
                  <a:srgbClr val="20A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打开以下链接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03275" algn="l" rtl="0" eaLnBrk="0">
              <a:lnSpc>
                <a:spcPts val="625"/>
              </a:lnSpc>
              <a:spcBef>
                <a:spcPts val="160"/>
              </a:spcBef>
            </a:pPr>
            <a:r>
              <a:rPr sz="500" kern="0" spc="70" dirty="0">
                <a:solidFill>
                  <a:srgbClr val="607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暂无搜索结果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11860" algn="l" rtl="0" eaLnBrk="0">
              <a:lnSpc>
                <a:spcPct val="91000"/>
              </a:lnSpc>
              <a:spcBef>
                <a:spcPts val="245"/>
              </a:spcBef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ABC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36725" algn="l" rtl="0" eaLnBrk="0">
              <a:lnSpc>
                <a:spcPts val="855"/>
              </a:lnSpc>
              <a:spcBef>
                <a:spcPts val="215"/>
              </a:spcBef>
            </a:pPr>
            <a:r>
              <a:rPr sz="7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重输</a:t>
            </a:r>
            <a:endParaRPr sz="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36725" algn="l" rtl="0" eaLnBrk="0">
              <a:lnSpc>
                <a:spcPts val="740"/>
              </a:lnSpc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搜</a:t>
            </a:r>
            <a:r>
              <a:rPr sz="600" kern="0" spc="-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索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0" name="textbox 60"/>
          <p:cNvSpPr/>
          <p:nvPr/>
        </p:nvSpPr>
        <p:spPr>
          <a:xfrm>
            <a:off x="780999" y="335111"/>
            <a:ext cx="1174114" cy="380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09000"/>
              </a:lnSpc>
            </a:pPr>
            <a:r>
              <a:rPr sz="1400" b="1" kern="0" spc="-40" dirty="0">
                <a:solidFill>
                  <a:srgbClr val="20A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400" b="1" kern="0" spc="-40" dirty="0">
                <a:solidFill>
                  <a:srgbClr val="4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</a:t>
            </a:r>
            <a:r>
              <a:rPr sz="1400" b="1" kern="0" spc="-40" dirty="0">
                <a:solidFill>
                  <a:srgbClr val="401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金会</a:t>
            </a:r>
            <a:r>
              <a:rPr sz="1400" kern="0" spc="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b="1" kern="0" spc="-10" dirty="0">
                <a:solidFill>
                  <a:srgbClr val="5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REBORN FOUNDATION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8600" y="171450"/>
            <a:ext cx="52706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8295672" y="990879"/>
            <a:ext cx="2359025" cy="5006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90270" algn="l" rtl="0" eaLnBrk="0">
              <a:lnSpc>
                <a:spcPts val="2345"/>
              </a:lnSpc>
            </a:pPr>
            <a:r>
              <a:rPr sz="1900" b="1" kern="0" spc="-11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【13】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653415" indent="-640715" algn="l" rtl="0" eaLnBrk="0">
              <a:lnSpc>
                <a:spcPct val="101000"/>
              </a:lnSpc>
              <a:spcBef>
                <a:spcPts val="10"/>
              </a:spcBef>
            </a:pPr>
            <a:r>
              <a:rPr sz="1500" b="1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进入权益系统首页，读秒结束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点击我已了解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8160" algn="l" rtl="0" eaLnBrk="0">
              <a:lnSpc>
                <a:spcPct val="99000"/>
              </a:lnSpc>
              <a:spcBef>
                <a:spcPts val="185"/>
              </a:spcBef>
            </a:pP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近期发现部分用户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API</a:t>
            </a: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无法正常使用，经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588010" algn="l" rtl="0" eaLnBrk="0">
              <a:lnSpc>
                <a:spcPct val="100000"/>
              </a:lnSpc>
              <a:spcBef>
                <a:spcPts val="1140"/>
              </a:spcBef>
            </a:pPr>
            <a:r>
              <a:rPr sz="500" kern="0" spc="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户”后，原有或新创建的</a:t>
            </a: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API</a:t>
            </a:r>
            <a:r>
              <a:rPr sz="500" kern="0" spc="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将失效。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518160" algn="l" rtl="0" eaLnBrk="0">
              <a:lnSpc>
                <a:spcPct val="95000"/>
              </a:lnSpc>
              <a:spcBef>
                <a:spcPts val="1175"/>
              </a:spcBef>
            </a:pP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请务必注意：请不要将账户升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级为统一账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518160" algn="l" rtl="0" eaLnBrk="0">
              <a:lnSpc>
                <a:spcPct val="99000"/>
              </a:lnSpc>
              <a:spcBef>
                <a:spcPts val="35"/>
              </a:spcBef>
            </a:pP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户。若已升级，需重新网页注册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新账户绑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4360" algn="l" rtl="0" eaLnBrk="0">
              <a:lnSpc>
                <a:spcPct val="92000"/>
              </a:lnSpc>
              <a:spcBef>
                <a:spcPts val="185"/>
              </a:spcBef>
            </a:pP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重要</a:t>
            </a:r>
            <a:r>
              <a:rPr sz="600" kern="0" spc="20" dirty="0">
                <a:solidFill>
                  <a:srgbClr val="F060A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!!:</a:t>
            </a:r>
            <a:r>
              <a:rPr sz="600" kern="0" spc="90" dirty="0">
                <a:solidFill>
                  <a:srgbClr val="F060A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统一账户后无法完成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逐仓模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14375" algn="l" rtl="0" eaLnBrk="0">
              <a:lnSpc>
                <a:spcPts val="770"/>
              </a:lnSpc>
            </a:pP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式，所有交易所资金无法划转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822960" algn="l" rtl="0" eaLnBrk="0">
              <a:lnSpc>
                <a:spcPct val="99000"/>
              </a:lnSpc>
              <a:spcBef>
                <a:spcPts val="1140"/>
              </a:spcBef>
            </a:pP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特此提醒，</a:t>
            </a:r>
            <a:r>
              <a:rPr sz="600" kern="0" spc="-1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敬请留意。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96925" algn="l" rtl="0" eaLnBrk="0">
              <a:lnSpc>
                <a:spcPts val="625"/>
              </a:lnSpc>
              <a:spcBef>
                <a:spcPts val="1015"/>
              </a:spcBef>
            </a:pPr>
            <a:r>
              <a:rPr sz="5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5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1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聚合生态社区联盟会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5610" algn="l" rtl="0" eaLnBrk="0">
              <a:lnSpc>
                <a:spcPct val="86000"/>
              </a:lnSpc>
              <a:spcBef>
                <a:spcPts val="0"/>
              </a:spcBef>
            </a:pPr>
            <a:r>
              <a:rPr sz="8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 Communi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ty</a:t>
            </a:r>
            <a:r>
              <a:rPr sz="8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Profile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5200599" y="1018540"/>
            <a:ext cx="1729739" cy="4843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7850" algn="l" rtl="0" eaLnBrk="0">
              <a:lnSpc>
                <a:spcPts val="2175"/>
              </a:lnSpc>
            </a:pPr>
            <a:r>
              <a:rPr sz="1800" kern="0" spc="-12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【12】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681990" algn="l" rtl="0" eaLnBrk="0">
              <a:lnSpc>
                <a:spcPct val="95000"/>
              </a:lnSpc>
              <a:spcBef>
                <a:spcPts val="5"/>
              </a:spcBef>
            </a:pPr>
            <a:r>
              <a:rPr sz="1600" b="1" kern="0" spc="-1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510540" algn="l" rtl="0" eaLnBrk="0">
              <a:lnSpc>
                <a:spcPct val="95000"/>
              </a:lnSpc>
              <a:spcBef>
                <a:spcPts val="10"/>
              </a:spcBef>
            </a:pPr>
            <a:r>
              <a:rPr sz="1500" b="1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连接钱包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87400" algn="l" rtl="0" eaLnBrk="0">
              <a:lnSpc>
                <a:spcPct val="86000"/>
              </a:lnSpc>
              <a:spcBef>
                <a:spcPts val="185"/>
              </a:spcBef>
            </a:pP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stake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7520" algn="l" rtl="0" eaLnBrk="0">
              <a:lnSpc>
                <a:spcPct val="92000"/>
              </a:lnSpc>
              <a:spcBef>
                <a:spcPts val="570"/>
              </a:spcBef>
            </a:pPr>
            <a:r>
              <a:rPr sz="7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是否连接此</a:t>
            </a:r>
            <a:r>
              <a:rPr sz="700" kern="0" spc="-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DApp?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1315"/>
              </a:spcBef>
            </a:pPr>
            <a:r>
              <a:rPr sz="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地址，这是保护你的数据、</a:t>
            </a:r>
            <a:r>
              <a:rPr sz="500" b="1" kern="0" spc="60" dirty="0">
                <a:solidFill>
                  <a:srgbClr val="204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防范</a:t>
            </a:r>
            <a:r>
              <a:rPr sz="500" b="1" kern="0" spc="50" dirty="0">
                <a:solidFill>
                  <a:srgbClr val="20405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网络钓鱼风险的重要步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87450" algn="l" rtl="0" eaLnBrk="0">
              <a:lnSpc>
                <a:spcPts val="740"/>
              </a:lnSpc>
            </a:pPr>
            <a:r>
              <a:rPr sz="600" kern="0" spc="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连接钱包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1685342" y="1043916"/>
            <a:ext cx="1927860" cy="727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6275" algn="l" rtl="0" eaLnBrk="0">
              <a:lnSpc>
                <a:spcPct val="98000"/>
              </a:lnSpc>
            </a:pPr>
            <a:r>
              <a:rPr sz="1800" kern="0" spc="-12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【11】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25450" indent="-412750" algn="l" rtl="0" eaLnBrk="0">
              <a:lnSpc>
                <a:spcPct val="94000"/>
              </a:lnSpc>
              <a:spcBef>
                <a:spcPts val="35"/>
              </a:spcBef>
            </a:pP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BNB Smart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Chai</a:t>
            </a:r>
            <a:r>
              <a:rPr sz="15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b="1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进行链接钱包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780999" y="335111"/>
            <a:ext cx="1174114" cy="380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09000"/>
              </a:lnSpc>
            </a:pPr>
            <a:r>
              <a:rPr sz="1400" b="1" kern="0" spc="-40" dirty="0">
                <a:solidFill>
                  <a:srgbClr val="40B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400" b="1" kern="0" spc="-40" dirty="0">
                <a:solidFill>
                  <a:srgbClr val="4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</a:t>
            </a:r>
            <a:r>
              <a:rPr sz="1400" b="1" kern="0" spc="-40" dirty="0">
                <a:solidFill>
                  <a:srgbClr val="401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金会</a:t>
            </a:r>
            <a:r>
              <a:rPr sz="1400" kern="0" spc="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b="1" kern="0" spc="-10" dirty="0">
                <a:solidFill>
                  <a:srgbClr val="5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REBORN FOUNDATION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77827"/>
            <a:ext cx="533400" cy="50159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8" name="textbox 78"/>
          <p:cNvSpPr/>
          <p:nvPr/>
        </p:nvSpPr>
        <p:spPr>
          <a:xfrm>
            <a:off x="2717820" y="3740508"/>
            <a:ext cx="1715135" cy="22567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910"/>
              </a:lnSpc>
            </a:pPr>
            <a:r>
              <a:rPr sz="1000" b="1" kern="0" spc="-40" dirty="0">
                <a:solidFill>
                  <a:srgbClr val="708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Rebirth</a:t>
            </a:r>
            <a:r>
              <a:rPr sz="1000" b="1" kern="0" spc="130" dirty="0">
                <a:solidFill>
                  <a:srgbClr val="708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40" dirty="0">
                <a:solidFill>
                  <a:srgbClr val="708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</a:t>
            </a:r>
            <a:r>
              <a:rPr sz="1000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ourney of</a:t>
            </a:r>
            <a:r>
              <a:rPr sz="1000" kern="0" spc="-1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Asgregaton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5"/>
              </a:lnSpc>
              <a:spcBef>
                <a:spcPts val="1205"/>
              </a:spcBef>
            </a:pPr>
            <a:r>
              <a:rPr sz="500" kern="0" spc="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)</a:t>
            </a:r>
            <a:r>
              <a:rPr sz="500" kern="0" spc="8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500" i="1" kern="0" spc="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关于部分交易所账户</a:t>
            </a:r>
            <a:r>
              <a:rPr sz="500" kern="0" spc="-1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00" i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API</a:t>
            </a:r>
            <a:r>
              <a:rPr sz="500" i="1" kern="0" spc="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无效原因的通告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015" algn="l" rtl="0" eaLnBrk="0">
              <a:lnSpc>
                <a:spcPct val="99000"/>
              </a:lnSpc>
              <a:spcBef>
                <a:spcPts val="185"/>
              </a:spcBef>
            </a:pP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绑定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UID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8015" algn="l" rtl="0" eaLnBrk="0">
              <a:lnSpc>
                <a:spcPts val="740"/>
              </a:lnSpc>
              <a:spcBef>
                <a:spcPts val="185"/>
              </a:spcBef>
            </a:pPr>
            <a:r>
              <a:rPr sz="600" kern="0" spc="1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绑定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Gate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UID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9450" algn="l" rtl="0" eaLnBrk="0">
              <a:lnSpc>
                <a:spcPts val="860"/>
              </a:lnSpc>
              <a:spcBef>
                <a:spcPts val="1310"/>
              </a:spcBef>
            </a:pP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生成邀请码</a:t>
            </a:r>
            <a:endParaRPr sz="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0" algn="l" rtl="0" eaLnBrk="0">
              <a:lnSpc>
                <a:spcPts val="915"/>
              </a:lnSpc>
              <a:spcBef>
                <a:spcPts val="220"/>
              </a:spcBef>
            </a:pP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权益金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</a:t>
            </a:r>
            <a:r>
              <a:rPr sz="700" kern="0" spc="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700" kern="0" spc="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提取</a:t>
            </a:r>
            <a:endParaRPr sz="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6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6365" algn="l" rtl="0" eaLnBrk="0">
              <a:lnSpc>
                <a:spcPct val="87000"/>
              </a:lnSpc>
              <a:spcBef>
                <a:spcPts val="0"/>
              </a:spcBef>
            </a:pP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700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Communit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7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7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Profile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6556085" y="1027324"/>
            <a:ext cx="3689984" cy="7924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62735" algn="l" rtl="0" eaLnBrk="0">
              <a:lnSpc>
                <a:spcPts val="2250"/>
              </a:lnSpc>
            </a:pPr>
            <a:r>
              <a:rPr sz="1800" b="1" kern="0" spc="-130" dirty="0">
                <a:solidFill>
                  <a:srgbClr val="703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【15】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1000"/>
              </a:lnSpc>
              <a:spcBef>
                <a:spcPts val="10"/>
              </a:spcBef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下方新增绑定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 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钱包，这里绑定的是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609600" algn="l" rtl="0" eaLnBrk="0">
              <a:lnSpc>
                <a:spcPct val="92000"/>
              </a:lnSpc>
              <a:spcBef>
                <a:spcPts val="260"/>
              </a:spcBef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自己钱包收款地址，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BN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链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974473" y="1309330"/>
            <a:ext cx="5316220" cy="504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35965" algn="l" rtl="0" eaLnBrk="0">
              <a:lnSpc>
                <a:spcPct val="95000"/>
              </a:lnSpc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权益系统主界面，绑定交易所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UID</a:t>
            </a:r>
            <a:r>
              <a:rPr sz="1600" b="1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的地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方!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125"/>
              </a:spcBef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进行复制粘贴输入，然后再次点击生成邀请码进入系统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内部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71450"/>
            <a:ext cx="1739920" cy="507972"/>
          </a:xfrm>
          <a:prstGeom prst="rect">
            <a:avLst/>
          </a:prstGeom>
        </p:spPr>
      </p:pic>
      <p:sp>
        <p:nvSpPr>
          <p:cNvPr id="86" name="textbox 86"/>
          <p:cNvSpPr/>
          <p:nvPr/>
        </p:nvSpPr>
        <p:spPr>
          <a:xfrm>
            <a:off x="3213110" y="1060470"/>
            <a:ext cx="749300" cy="302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0" algn="l" rtl="0" eaLnBrk="0">
              <a:lnSpc>
                <a:spcPts val="2180"/>
              </a:lnSpc>
            </a:pPr>
            <a:r>
              <a:rPr sz="1600" kern="0" spc="-100" dirty="0">
                <a:solidFill>
                  <a:srgbClr val="7040A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【14】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6175107" y="995148"/>
            <a:ext cx="5240020" cy="35579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39775" algn="l" rtl="0" eaLnBrk="0">
              <a:lnSpc>
                <a:spcPts val="2345"/>
              </a:lnSpc>
            </a:pPr>
            <a:r>
              <a:rPr sz="1900" kern="0" spc="-11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【17】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8000"/>
              </a:lnSpc>
              <a:spcBef>
                <a:spcPts val="250"/>
              </a:spcBef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再次进入权益系统里面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419100" algn="l" rtl="0" eaLnBrk="0">
              <a:lnSpc>
                <a:spcPct val="98000"/>
              </a:lnSpc>
              <a:spcBef>
                <a:spcPts val="30"/>
              </a:spcBef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进行粘贴绑定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  <a:spcBef>
                <a:spcPts val="640"/>
              </a:spcBef>
            </a:pPr>
            <a:r>
              <a:rPr sz="2100" b="1" kern="0" spc="-90" dirty="0">
                <a:solidFill>
                  <a:srgbClr val="804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绑定完成就可以正常充值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407285" algn="l" rtl="0" eaLnBrk="0">
              <a:lnSpc>
                <a:spcPct val="149000"/>
              </a:lnSpc>
              <a:spcBef>
                <a:spcPts val="15"/>
              </a:spcBef>
            </a:pPr>
            <a:r>
              <a:rPr sz="2100" b="1" kern="0" spc="-100" dirty="0">
                <a:solidFill>
                  <a:srgbClr val="804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进行质押，质押完成就可</a:t>
            </a:r>
            <a:r>
              <a:rPr sz="2100" kern="0" spc="50" dirty="0">
                <a:solidFill>
                  <a:srgbClr val="804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100" b="1" kern="0" spc="-100" dirty="0">
                <a:solidFill>
                  <a:srgbClr val="804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以根据每日任务进行操作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1095209" y="1027324"/>
            <a:ext cx="2654935" cy="4201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48385" algn="l" rtl="0" eaLnBrk="0">
              <a:lnSpc>
                <a:spcPct val="100000"/>
              </a:lnSpc>
            </a:pPr>
            <a:r>
              <a:rPr sz="1800" b="1" kern="0" spc="-13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【16】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93750" indent="-781050" algn="l" rtl="0" eaLnBrk="0">
              <a:lnSpc>
                <a:spcPct val="98000"/>
              </a:lnSpc>
              <a:spcBef>
                <a:spcPts val="35"/>
              </a:spcBef>
            </a:pPr>
            <a:r>
              <a:rPr sz="1700" b="1" kern="0" spc="-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返回到钱包收款地址</a:t>
            </a:r>
            <a:r>
              <a:rPr sz="1700" b="1" kern="0" spc="-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去复制，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选择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BNB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链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39925" algn="l" rtl="0" eaLnBrk="0">
              <a:lnSpc>
                <a:spcPts val="625"/>
              </a:lnSpc>
              <a:spcBef>
                <a:spcPts val="155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充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值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4025" algn="l" rtl="0" eaLnBrk="0">
              <a:lnSpc>
                <a:spcPts val="740"/>
              </a:lnSpc>
              <a:spcBef>
                <a:spcPts val="180"/>
              </a:spcBef>
            </a:pP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交易历史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4025" algn="l" rtl="0" eaLnBrk="0">
              <a:lnSpc>
                <a:spcPts val="745"/>
              </a:lnSpc>
              <a:spcBef>
                <a:spcPts val="0"/>
              </a:spcBef>
            </a:pP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安全检测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94" name="textbox 94"/>
          <p:cNvSpPr/>
          <p:nvPr/>
        </p:nvSpPr>
        <p:spPr>
          <a:xfrm>
            <a:off x="780999" y="335111"/>
            <a:ext cx="1174114" cy="380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09000"/>
              </a:lnSpc>
            </a:pPr>
            <a:r>
              <a:rPr sz="1400" b="1" kern="0" spc="-40" dirty="0">
                <a:solidFill>
                  <a:srgbClr val="40B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400" b="1" kern="0" spc="-40" dirty="0">
                <a:solidFill>
                  <a:srgbClr val="4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</a:t>
            </a:r>
            <a:r>
              <a:rPr sz="1400" b="1" kern="0" spc="-40" dirty="0">
                <a:solidFill>
                  <a:srgbClr val="401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金会</a:t>
            </a:r>
            <a:r>
              <a:rPr sz="1400" kern="0" spc="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b="1" kern="0" spc="-10" dirty="0">
                <a:solidFill>
                  <a:srgbClr val="5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REBORN FOUNDATION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71450"/>
            <a:ext cx="533400" cy="501663"/>
          </a:xfrm>
          <a:prstGeom prst="rect">
            <a:avLst/>
          </a:prstGeom>
        </p:spPr>
      </p:pic>
      <p:sp>
        <p:nvSpPr>
          <p:cNvPr id="98" name="textbox 98"/>
          <p:cNvSpPr/>
          <p:nvPr/>
        </p:nvSpPr>
        <p:spPr>
          <a:xfrm>
            <a:off x="1969680" y="5781213"/>
            <a:ext cx="1063625" cy="1257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85"/>
              </a:lnSpc>
            </a:pPr>
            <a:r>
              <a:rPr sz="600" b="1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89收款</a:t>
            </a:r>
            <a:r>
              <a:rPr sz="6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sz="6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转账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1482522" y="1027324"/>
            <a:ext cx="8060690" cy="825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54835" algn="l" rtl="0" eaLnBrk="0">
              <a:lnSpc>
                <a:spcPct val="92000"/>
              </a:lnSpc>
            </a:pPr>
            <a:r>
              <a:rPr sz="2000" b="1" kern="0" spc="-13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【18】</a:t>
            </a:r>
            <a:r>
              <a:rPr sz="2000" kern="0" spc="1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</a:t>
            </a:r>
            <a:r>
              <a:rPr sz="2000" kern="0" spc="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2000" b="1" kern="0" spc="-13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【19】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r" rtl="0" eaLnBrk="0">
              <a:lnSpc>
                <a:spcPct val="93000"/>
              </a:lnSpc>
            </a:pPr>
            <a:r>
              <a:rPr sz="1700" b="1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数据绑定完成都是灰色按钮，不需要再次操作。</a:t>
            </a:r>
            <a:r>
              <a:rPr sz="17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</a:t>
            </a:r>
            <a:r>
              <a:rPr sz="1700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700" b="1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手指点在币种的合约地址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543050" algn="l" rtl="0" eaLnBrk="0">
              <a:lnSpc>
                <a:spcPct val="98000"/>
              </a:lnSpc>
              <a:spcBef>
                <a:spcPts val="180"/>
              </a:spcBef>
            </a:pPr>
            <a:r>
              <a:rPr sz="1700" b="1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点击每日任务</a:t>
            </a:r>
            <a:r>
              <a:rPr sz="17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   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选择复制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04" name="picture 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71450"/>
            <a:ext cx="1739920" cy="5079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1653606" y="1003567"/>
            <a:ext cx="1969770" cy="417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06120" algn="l" rtl="0" eaLnBrk="0">
              <a:lnSpc>
                <a:spcPts val="2345"/>
              </a:lnSpc>
            </a:pPr>
            <a:r>
              <a:rPr sz="1900" b="1" kern="0" spc="-11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【20】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93980" indent="-81915" algn="l" rtl="0" eaLnBrk="0">
              <a:lnSpc>
                <a:spcPct val="97000"/>
              </a:lnSpc>
              <a:spcBef>
                <a:spcPts val="5"/>
              </a:spcBef>
            </a:pPr>
            <a:r>
              <a:rPr sz="1500" b="1" kern="0" spc="-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复制完成进入钱包首页</a:t>
            </a:r>
            <a:r>
              <a:rPr sz="1500" b="1" kern="0" spc="-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b="1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在上方搜索框进行粘贴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74775" algn="l" rtl="0" eaLnBrk="0">
              <a:lnSpc>
                <a:spcPts val="630"/>
              </a:lnSpc>
              <a:spcBef>
                <a:spcPts val="155"/>
              </a:spcBef>
            </a:pP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立即参与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425" algn="l" rtl="0" eaLnBrk="0">
              <a:lnSpc>
                <a:spcPts val="740"/>
              </a:lnSpc>
              <a:spcBef>
                <a:spcPts val="180"/>
              </a:spcBef>
            </a:pP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此刻发生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8175" algn="l" rtl="0" eaLnBrk="0">
              <a:lnSpc>
                <a:spcPct val="66000"/>
              </a:lnSpc>
              <a:spcBef>
                <a:spcPts val="280"/>
              </a:spcBef>
            </a:pP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Czechia vs.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outh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5475" algn="l" rtl="0" eaLnBrk="0">
              <a:lnSpc>
                <a:spcPts val="1050"/>
              </a:lnSpc>
            </a:pPr>
            <a:r>
              <a:rPr sz="8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Africa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8657681" y="990879"/>
            <a:ext cx="1778000" cy="4041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4670" algn="l" rtl="0" eaLnBrk="0">
              <a:lnSpc>
                <a:spcPts val="2345"/>
              </a:lnSpc>
            </a:pPr>
            <a:r>
              <a:rPr sz="1900" b="1" kern="0" spc="-9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【22】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95580" indent="-183515" algn="l" rtl="0" eaLnBrk="0">
              <a:lnSpc>
                <a:spcPct val="95000"/>
              </a:lnSpc>
              <a:spcBef>
                <a:spcPts val="160"/>
              </a:spcBef>
            </a:pPr>
            <a:r>
              <a:rPr sz="1500" b="1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进入币种任务界面，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15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点击左下角交易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" algn="l" rtl="0" eaLnBrk="0">
              <a:lnSpc>
                <a:spcPts val="630"/>
              </a:lnSpc>
              <a:spcBef>
                <a:spcPts val="155"/>
              </a:spcBef>
            </a:pP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5672.83万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01625" algn="l" rtl="0" eaLnBrk="0">
              <a:lnSpc>
                <a:spcPct val="97000"/>
              </a:lnSpc>
              <a:spcBef>
                <a:spcPts val="1380"/>
              </a:spcBef>
            </a:pP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1分</a:t>
            </a: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r>
              <a:rPr sz="500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分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      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区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sz="8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苹</a:t>
            </a:r>
            <a:endParaRPr sz="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0825" algn="l" rtl="0" eaLnBrk="0">
              <a:lnSpc>
                <a:spcPts val="410"/>
              </a:lnSpc>
              <a:spcBef>
                <a:spcPts val="95"/>
              </a:spcBef>
            </a:pPr>
            <a:r>
              <a:rPr sz="3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0.322437</a:t>
            </a: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0825" algn="l" rtl="0" eaLnBrk="0">
              <a:lnSpc>
                <a:spcPts val="615"/>
              </a:lnSpc>
              <a:spcBef>
                <a:spcPts val="130"/>
              </a:spcBef>
            </a:pP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0.138172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</a:pP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0.077785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2" name="textbox 112"/>
          <p:cNvSpPr/>
          <p:nvPr/>
        </p:nvSpPr>
        <p:spPr>
          <a:xfrm>
            <a:off x="4364959" y="990879"/>
            <a:ext cx="3419475" cy="19742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23670" algn="l" rtl="0" eaLnBrk="0">
              <a:lnSpc>
                <a:spcPts val="2345"/>
              </a:lnSpc>
            </a:pPr>
            <a:r>
              <a:rPr sz="1900" b="1" kern="0" spc="-13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【21】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717550" indent="-704850" algn="l" rtl="0" eaLnBrk="0">
              <a:lnSpc>
                <a:spcPct val="99000"/>
              </a:lnSpc>
              <a:spcBef>
                <a:spcPts val="5"/>
              </a:spcBef>
            </a:pPr>
            <a:r>
              <a:rPr sz="1500" b="1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找到相对应的任务币种，</a:t>
            </a:r>
            <a:r>
              <a:rPr sz="1500" b="1" kern="0" spc="-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确认合约地址是否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b="1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正确，点击币种名称进入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81860" algn="l" rtl="0" eaLnBrk="0">
              <a:lnSpc>
                <a:spcPct val="91000"/>
              </a:lnSpc>
              <a:spcBef>
                <a:spcPts val="0"/>
              </a:spcBef>
            </a:pP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$0.0777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5568919" y="4295868"/>
            <a:ext cx="1397635" cy="1624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9250" algn="l" rtl="0" eaLnBrk="0">
              <a:lnSpc>
                <a:spcPts val="740"/>
              </a:lnSpc>
            </a:pPr>
            <a:r>
              <a:rPr sz="6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极速买入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9100" algn="l" rtl="0" eaLnBrk="0">
              <a:lnSpc>
                <a:spcPct val="85000"/>
              </a:lnSpc>
              <a:spcBef>
                <a:spcPts val="240"/>
              </a:spcBef>
            </a:pP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ABC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8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855"/>
              </a:lnSpc>
              <a:spcBef>
                <a:spcPts val="220"/>
              </a:spcBef>
            </a:pP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JKL</a:t>
            </a:r>
            <a:r>
              <a:rPr sz="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</a:t>
            </a:r>
            <a:r>
              <a:rPr sz="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重输</a:t>
            </a:r>
            <a:endParaRPr sz="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0" algn="l" rtl="0" eaLnBrk="0">
              <a:lnSpc>
                <a:spcPts val="740"/>
              </a:lnSpc>
              <a:spcBef>
                <a:spcPts val="190"/>
              </a:spcBef>
            </a:pPr>
            <a:r>
              <a:rPr sz="600" kern="0" spc="70" dirty="0">
                <a:solidFill>
                  <a:srgbClr val="D0E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搜</a:t>
            </a:r>
            <a:r>
              <a:rPr sz="600" kern="0" spc="70" dirty="0">
                <a:solidFill>
                  <a:srgbClr val="E0D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索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955"/>
              </a:lnSpc>
              <a:spcBef>
                <a:spcPts val="150"/>
              </a:spcBef>
            </a:pPr>
            <a:r>
              <a:rPr sz="7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123</a:t>
            </a: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16" name="table 116"/>
          <p:cNvGraphicFramePr>
            <a:graphicFrameLocks noGrp="1"/>
          </p:cNvGraphicFramePr>
          <p:nvPr/>
        </p:nvGraphicFramePr>
        <p:xfrm>
          <a:off x="5295960" y="3501152"/>
          <a:ext cx="1591945" cy="586740"/>
        </p:xfrm>
        <a:graphic>
          <a:graphicData uri="http://schemas.openxmlformats.org/drawingml/2006/table">
            <a:tbl>
              <a:tblPr/>
              <a:tblGrid>
                <a:gridCol w="779780"/>
                <a:gridCol w="812165"/>
              </a:tblGrid>
              <a:tr h="58674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625"/>
                        </a:lnSpc>
                      </a:pPr>
                      <a:r>
                        <a:rPr sz="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流通市值</a:t>
                      </a:r>
                      <a:endParaRPr sz="5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algn="l" rtl="0" eaLnBrk="0">
                        <a:lnSpc>
                          <a:spcPts val="625"/>
                        </a:lnSpc>
                        <a:spcBef>
                          <a:spcPts val="725"/>
                        </a:spcBef>
                      </a:pPr>
                      <a:r>
                        <a:rPr sz="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总流动性</a:t>
                      </a:r>
                      <a:endParaRPr sz="5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algn="l" rtl="0" eaLnBrk="0">
                        <a:lnSpc>
                          <a:spcPct val="93000"/>
                        </a:lnSpc>
                        <a:spcBef>
                          <a:spcPts val="730"/>
                        </a:spcBef>
                      </a:pP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24</a:t>
                      </a:r>
                      <a:r>
                        <a:rPr sz="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</a:t>
                      </a:r>
                      <a:r>
                        <a:rPr sz="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成交额</a:t>
                      </a:r>
                      <a:endParaRPr sz="5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algn="l" rtl="0" eaLnBrk="0">
                        <a:lnSpc>
                          <a:spcPts val="1300"/>
                        </a:lnSpc>
                      </a:pPr>
                      <a:r>
                        <a:rPr sz="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持币地址数</a:t>
                      </a:r>
                      <a:endParaRPr sz="5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630"/>
                        </a:lnSpc>
                      </a:pPr>
                      <a:r>
                        <a:rPr sz="5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$672</a:t>
                      </a:r>
                      <a:r>
                        <a:rPr sz="5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</a:t>
                      </a:r>
                      <a:r>
                        <a:rPr sz="5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.93万</a:t>
                      </a:r>
                      <a:endParaRPr sz="5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algn="r" rtl="0" eaLnBrk="0">
                        <a:lnSpc>
                          <a:spcPts val="630"/>
                        </a:lnSpc>
                        <a:spcBef>
                          <a:spcPts val="675"/>
                        </a:spcBef>
                      </a:pP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$180</a:t>
                      </a:r>
                      <a:r>
                        <a:rPr sz="5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 </a:t>
                      </a:r>
                      <a:r>
                        <a:rPr sz="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.02万</a:t>
                      </a:r>
                      <a:endParaRPr sz="5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algn="r" rtl="0" eaLnBrk="0">
                        <a:lnSpc>
                          <a:spcPts val="630"/>
                        </a:lnSpc>
                        <a:spcBef>
                          <a:spcPts val="720"/>
                        </a:spcBef>
                      </a:pPr>
                      <a:r>
                        <a:rPr sz="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$1,188.74万</a:t>
                      </a:r>
                      <a:endParaRPr sz="5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2.0万</a:t>
                      </a:r>
                      <a:endParaRPr sz="600" dirty="0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8" name="textbox 118"/>
          <p:cNvSpPr/>
          <p:nvPr/>
        </p:nvSpPr>
        <p:spPr>
          <a:xfrm>
            <a:off x="780999" y="335111"/>
            <a:ext cx="1174114" cy="380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09000"/>
              </a:lnSpc>
            </a:pPr>
            <a:r>
              <a:rPr sz="1400" b="1" kern="0" spc="-40" dirty="0">
                <a:solidFill>
                  <a:srgbClr val="40B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400" b="1" kern="0" spc="-40" dirty="0">
                <a:solidFill>
                  <a:srgbClr val="4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</a:t>
            </a:r>
            <a:r>
              <a:rPr sz="1400" b="1" kern="0" spc="-40" dirty="0">
                <a:solidFill>
                  <a:srgbClr val="401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金会</a:t>
            </a:r>
            <a:r>
              <a:rPr sz="1400" kern="0" spc="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b="1" kern="0" spc="-10" dirty="0">
                <a:solidFill>
                  <a:srgbClr val="5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REBORN FOUNDATION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20" name="picture 1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77827"/>
            <a:ext cx="533400" cy="507972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8629598" y="5520477"/>
            <a:ext cx="683259" cy="433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5"/>
              </a:lnSpc>
            </a:pP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我的持仓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3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45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</a:t>
            </a:r>
            <a:r>
              <a:rPr sz="6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易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9823439" y="5527961"/>
            <a:ext cx="420369" cy="412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$0.000.00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%</a:t>
            </a:r>
            <a:endParaRPr sz="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ts val="740"/>
              </a:lnSpc>
              <a:spcBef>
                <a:spcPts val="0"/>
              </a:spcBef>
            </a:pP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极速交易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8" name="textbox 128"/>
          <p:cNvSpPr/>
          <p:nvPr/>
        </p:nvSpPr>
        <p:spPr>
          <a:xfrm>
            <a:off x="1584091" y="830212"/>
            <a:ext cx="4074159" cy="5079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53870" algn="l" rtl="0" eaLnBrk="0">
              <a:lnSpc>
                <a:spcPts val="2345"/>
              </a:lnSpc>
            </a:pPr>
            <a:r>
              <a:rPr sz="1900" b="1" kern="0" spc="-9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【23】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06680" indent="-94615" algn="l" rtl="0" eaLnBrk="0">
              <a:lnSpc>
                <a:spcPct val="101000"/>
              </a:lnSpc>
              <a:spcBef>
                <a:spcPts val="85"/>
              </a:spcBef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输入交易金额以后，链上</a:t>
            </a:r>
            <a:r>
              <a:rPr sz="16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自动闪兑对应数量，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注意交易按钮的下方的滑点和链上交易匹配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58975" algn="l" rtl="0" eaLnBrk="0">
              <a:lnSpc>
                <a:spcPts val="745"/>
              </a:lnSpc>
              <a:spcBef>
                <a:spcPts val="19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易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87475" algn="l" rtl="0" eaLnBrk="0">
              <a:lnSpc>
                <a:spcPct val="98000"/>
              </a:lnSpc>
              <a:spcBef>
                <a:spcPts val="225"/>
              </a:spcBef>
            </a:pPr>
            <a:r>
              <a:rPr sz="1100" kern="0" spc="0" baseline="-5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亚1.0%</a:t>
            </a:r>
            <a:r>
              <a:rPr sz="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100" kern="0" spc="0" baseline="-5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MEV</a:t>
            </a:r>
            <a:r>
              <a:rPr sz="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700" kern="0" spc="0" baseline="7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Liquidmesh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</a:t>
            </a:r>
            <a:r>
              <a:rPr sz="700" kern="0" spc="-10" baseline="7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最优</a:t>
            </a:r>
            <a:r>
              <a:rPr sz="700" kern="0" spc="-10" baseline="700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</a:t>
            </a:r>
            <a:r>
              <a:rPr sz="400" kern="0" spc="110" dirty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700" kern="0" spc="-10" baseline="7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&gt;</a:t>
            </a:r>
            <a:endParaRPr sz="700" baseline="7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4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37615" algn="l" rtl="0" eaLnBrk="0">
              <a:lnSpc>
                <a:spcPct val="95000"/>
              </a:lnSpc>
              <a:spcBef>
                <a:spcPts val="520"/>
              </a:spcBef>
            </a:pPr>
            <a:r>
              <a:rPr sz="1700" b="1" kern="0" spc="-100" dirty="0">
                <a:solidFill>
                  <a:srgbClr val="804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可以点击交易按钮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428750" algn="l" rtl="0" eaLnBrk="0">
              <a:lnSpc>
                <a:spcPct val="95000"/>
              </a:lnSpc>
              <a:spcBef>
                <a:spcPts val="10"/>
              </a:spcBef>
            </a:pPr>
            <a:r>
              <a:rPr sz="1700" b="1" kern="0" spc="-70" dirty="0">
                <a:solidFill>
                  <a:srgbClr val="804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下方右侧箭头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638300" algn="l" rtl="0" eaLnBrk="0">
              <a:lnSpc>
                <a:spcPct val="96000"/>
              </a:lnSpc>
              <a:spcBef>
                <a:spcPts val="55"/>
              </a:spcBef>
            </a:pPr>
            <a:r>
              <a:rPr sz="1700" b="1" kern="0" spc="-70" dirty="0">
                <a:solidFill>
                  <a:srgbClr val="804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进行调整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20975" algn="l" rtl="0" eaLnBrk="0">
              <a:lnSpc>
                <a:spcPts val="121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6153160" y="829839"/>
            <a:ext cx="4502784" cy="45186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65960" algn="l" rtl="0" eaLnBrk="0">
              <a:lnSpc>
                <a:spcPts val="2250"/>
              </a:lnSpc>
            </a:pPr>
            <a:r>
              <a:rPr sz="1800" b="1" kern="0" spc="-13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【24】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669290" algn="l" rtl="0" eaLnBrk="0">
              <a:lnSpc>
                <a:spcPct val="88000"/>
              </a:lnSpc>
              <a:spcBef>
                <a:spcPts val="0"/>
              </a:spcBef>
            </a:pP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滑点基本默认1%,也可手动调整。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1000"/>
              </a:lnSpc>
              <a:spcBef>
                <a:spcPts val="10"/>
              </a:spcBef>
            </a:pP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MEV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保护确认打开，提供方必须选择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  </a:t>
            </a:r>
            <a:r>
              <a:rPr lang="en-US"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wallet  x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26440" algn="l" rtl="0" eaLnBrk="0">
              <a:lnSpc>
                <a:spcPct val="96000"/>
              </a:lnSpc>
              <a:spcBef>
                <a:spcPts val="135"/>
              </a:spcBef>
            </a:pPr>
            <a:r>
              <a:rPr sz="1700" b="1" kern="0" spc="-40" dirty="0">
                <a:solidFill>
                  <a:srgbClr val="804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这个很重要!确认无误再点击确认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9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05965" algn="l" rtl="0" eaLnBrk="0">
              <a:lnSpc>
                <a:spcPts val="855"/>
              </a:lnSpc>
              <a:spcBef>
                <a:spcPts val="220"/>
              </a:spcBef>
            </a:pPr>
            <a:r>
              <a:rPr sz="700" kern="0" spc="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跨链闪兑</a:t>
            </a:r>
            <a:endParaRPr sz="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8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47800" algn="l" rtl="0" eaLnBrk="0">
              <a:lnSpc>
                <a:spcPct val="77000"/>
              </a:lnSpc>
              <a:spcBef>
                <a:spcPts val="310"/>
              </a:spcBef>
            </a:pPr>
            <a:r>
              <a:rPr sz="1000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</a:t>
            </a:r>
            <a:r>
              <a:rPr sz="1000" kern="0" spc="-4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000" b="1" kern="0" spc="-5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05</a:t>
            </a:r>
            <a:endParaRPr sz="1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28420" algn="l" rtl="0" eaLnBrk="0">
              <a:lnSpc>
                <a:spcPts val="1085"/>
              </a:lnSpc>
              <a:spcBef>
                <a:spcPts val="275"/>
              </a:spcBef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设</a:t>
            </a:r>
            <a:r>
              <a:rPr sz="900" kern="0" spc="-1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置</a:t>
            </a:r>
            <a:endParaRPr sz="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09065" algn="l" rtl="0" eaLnBrk="0">
              <a:lnSpc>
                <a:spcPts val="900"/>
              </a:lnSpc>
              <a:spcBef>
                <a:spcPts val="205"/>
              </a:spcBef>
            </a:pPr>
            <a:r>
              <a:rPr sz="1000" kern="0" spc="-10" baseline="20000" dirty="0">
                <a:solidFill>
                  <a:srgbClr val="607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滑点</a:t>
            </a:r>
            <a:r>
              <a:rPr sz="600" kern="0" spc="-10" dirty="0">
                <a:solidFill>
                  <a:srgbClr val="607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          </a:t>
            </a:r>
            <a:r>
              <a:rPr sz="800" kern="0" spc="-10" baseline="-2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智</a:t>
            </a:r>
            <a:r>
              <a:rPr sz="500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kern="0" spc="-10" baseline="-2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能</a:t>
            </a:r>
            <a:r>
              <a:rPr sz="5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kern="0" spc="-10" baseline="-2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sz="500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kern="0" spc="-10" baseline="-2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r>
              <a:rPr sz="500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kern="0" spc="-10" baseline="-2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</a:t>
            </a:r>
            <a:r>
              <a:rPr sz="500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kern="0" spc="-10" baseline="-2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</a:t>
            </a:r>
            <a:r>
              <a:rPr sz="500" kern="0" spc="-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kern="0" spc="-20" baseline="-2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%</a:t>
            </a:r>
            <a:r>
              <a:rPr sz="500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kern="0" spc="-20" baseline="-2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&gt;</a:t>
            </a:r>
            <a:endParaRPr sz="800" baseline="-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39365" algn="l" rtl="0" eaLnBrk="0">
              <a:lnSpc>
                <a:spcPct val="94000"/>
              </a:lnSpc>
              <a:spcBef>
                <a:spcPts val="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$0.52233163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77827"/>
            <a:ext cx="1739920" cy="50159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1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1679333" y="1299769"/>
            <a:ext cx="3901440" cy="43319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0" algn="l" rtl="0" eaLnBrk="0">
              <a:lnSpc>
                <a:spcPct val="91000"/>
              </a:lnSpc>
            </a:pP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提供商一定是选择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  </a:t>
            </a:r>
            <a:r>
              <a:rPr lang="en-US"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wallet  x</a:t>
            </a:r>
            <a:r>
              <a:rPr sz="17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240"/>
              </a:spcBef>
            </a:pPr>
            <a:r>
              <a:rPr sz="17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交易数据才算有效交易数据!</a:t>
            </a:r>
            <a:r>
              <a:rPr sz="1700" kern="0" spc="-2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b="1" kern="0" spc="-90" dirty="0">
                <a:solidFill>
                  <a:srgbClr val="804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可以手动选择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33625" algn="l" rtl="0" eaLnBrk="0">
              <a:lnSpc>
                <a:spcPts val="750"/>
              </a:lnSpc>
              <a:spcBef>
                <a:spcPts val="160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S0.05273748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04925" algn="l" rtl="0" eaLnBrk="0">
              <a:lnSpc>
                <a:spcPct val="87000"/>
              </a:lnSpc>
              <a:spcBef>
                <a:spcPts val="180"/>
              </a:spcBef>
            </a:pPr>
            <a:r>
              <a:rPr sz="600" kern="0" spc="20" dirty="0">
                <a:solidFill>
                  <a:srgbClr val="00E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600" kern="0" spc="140" dirty="0">
                <a:solidFill>
                  <a:srgbClr val="00E0E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itget</a:t>
            </a:r>
            <a:r>
              <a:rPr lang="en-US" sz="6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wallet </a:t>
            </a: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1339.827342654192       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BASED               </a:t>
            </a:r>
            <a:r>
              <a:rPr sz="800" kern="0" spc="20" baseline="130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$104.342</a:t>
            </a:r>
            <a:endParaRPr sz="800" baseline="13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18410" algn="l" rtl="0" eaLnBrk="0">
              <a:lnSpc>
                <a:spcPts val="625"/>
              </a:lnSpc>
              <a:spcBef>
                <a:spcPts val="1145"/>
              </a:spcBef>
            </a:pPr>
            <a:r>
              <a:rPr sz="500" b="1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2.35秒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17775" algn="l" rtl="0" eaLnBrk="0">
              <a:lnSpc>
                <a:spcPts val="615"/>
              </a:lnSpc>
            </a:pPr>
            <a:r>
              <a:rPr sz="400" kern="0" spc="10" dirty="0">
                <a:solidFill>
                  <a:srgbClr val="802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400" kern="0" spc="10" dirty="0">
                <a:solidFill>
                  <a:srgbClr val="F01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0.06</a:t>
            </a:r>
            <a:r>
              <a:rPr sz="400" kern="0" spc="40" dirty="0">
                <a:solidFill>
                  <a:srgbClr val="F01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10" dirty="0">
                <a:solidFill>
                  <a:srgbClr val="E0206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%</a:t>
            </a:r>
            <a:endParaRPr sz="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6372012" y="1003567"/>
            <a:ext cx="4061459" cy="3656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46885" algn="l" rtl="0" eaLnBrk="0">
              <a:lnSpc>
                <a:spcPts val="2345"/>
              </a:lnSpc>
            </a:pPr>
            <a:r>
              <a:rPr sz="1900" b="1" kern="0" spc="-13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【26】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100"/>
              </a:spcBef>
            </a:pPr>
            <a:r>
              <a:rPr sz="1600" b="1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回到交易界面，再次确认滑点和</a:t>
            </a:r>
            <a:r>
              <a:rPr sz="1600" b="1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链上提供商，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021715" algn="l" rtl="0" eaLnBrk="0">
              <a:lnSpc>
                <a:spcPct val="98000"/>
              </a:lnSpc>
              <a:spcBef>
                <a:spcPts val="160"/>
              </a:spcBef>
            </a:pPr>
            <a:r>
              <a:rPr sz="1600" b="1" kern="0" spc="-10" dirty="0">
                <a:solidFill>
                  <a:srgbClr val="804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确认无误以后点击交易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5475" algn="l" rtl="0" eaLnBrk="0">
              <a:lnSpc>
                <a:spcPts val="745"/>
              </a:lnSpc>
              <a:spcBef>
                <a:spcPts val="19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易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55725" algn="l" rtl="0" eaLnBrk="0">
              <a:lnSpc>
                <a:spcPts val="750"/>
              </a:lnSpc>
            </a:pPr>
            <a:r>
              <a:rPr sz="800" kern="0" spc="20" baseline="3000" dirty="0">
                <a:solidFill>
                  <a:srgbClr val="30504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亚</a:t>
            </a:r>
            <a:r>
              <a:rPr sz="500" kern="0" spc="20" dirty="0">
                <a:solidFill>
                  <a:srgbClr val="30504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kern="0" spc="20" baseline="3000" dirty="0">
                <a:solidFill>
                  <a:srgbClr val="305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1.00%</a:t>
            </a:r>
            <a:r>
              <a:rPr sz="500" kern="0" spc="30" dirty="0">
                <a:solidFill>
                  <a:srgbClr val="305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00" b="1" kern="0" spc="0" baseline="3000" dirty="0">
                <a:solidFill>
                  <a:srgbClr val="305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MEV</a:t>
            </a:r>
            <a:r>
              <a:rPr sz="500" b="1" kern="0" spc="20" dirty="0">
                <a:solidFill>
                  <a:srgbClr val="305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lang="en-US" sz="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wallet x</a:t>
            </a:r>
            <a:endParaRPr lang="en-US" sz="4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40" name="picture 1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77827"/>
            <a:ext cx="1739920" cy="501594"/>
          </a:xfrm>
          <a:prstGeom prst="rect">
            <a:avLst/>
          </a:prstGeom>
        </p:spPr>
      </p:pic>
      <p:sp>
        <p:nvSpPr>
          <p:cNvPr id="142" name="textbox 142"/>
          <p:cNvSpPr/>
          <p:nvPr/>
        </p:nvSpPr>
        <p:spPr>
          <a:xfrm>
            <a:off x="3188460" y="1027324"/>
            <a:ext cx="844550" cy="3390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9225" algn="l" rtl="0" eaLnBrk="0">
              <a:lnSpc>
                <a:spcPts val="2465"/>
              </a:lnSpc>
            </a:pPr>
            <a:r>
              <a:rPr sz="1800" b="1" kern="0" spc="-13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【25】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1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1171387" y="1003567"/>
            <a:ext cx="4890134" cy="829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66620" algn="l" rtl="0" eaLnBrk="0">
              <a:lnSpc>
                <a:spcPts val="2345"/>
              </a:lnSpc>
            </a:pPr>
            <a:r>
              <a:rPr sz="1900" b="1" kern="0" spc="-9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【27】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1315" indent="-348615" algn="l" rtl="0" eaLnBrk="0">
              <a:lnSpc>
                <a:spcPct val="96000"/>
              </a:lnSpc>
              <a:spcBef>
                <a:spcPts val="65"/>
              </a:spcBef>
            </a:pPr>
            <a:r>
              <a:rPr sz="1700" b="1" kern="0" spc="-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输入密码的时候，可以把本次使用期间</a:t>
            </a:r>
            <a:r>
              <a:rPr sz="1700" b="1" kern="0" spc="-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免密支付打开，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这样就不用重复输入密码!</a:t>
            </a:r>
            <a:r>
              <a:rPr sz="1700" kern="0" spc="7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b="1" kern="0" spc="-90" dirty="0">
                <a:solidFill>
                  <a:srgbClr val="804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钱包大退</a:t>
            </a:r>
            <a:r>
              <a:rPr sz="1700" b="1" kern="0" spc="-100" dirty="0">
                <a:solidFill>
                  <a:srgbClr val="804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之后失效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48" name="textbox 148"/>
          <p:cNvSpPr/>
          <p:nvPr/>
        </p:nvSpPr>
        <p:spPr>
          <a:xfrm>
            <a:off x="6975265" y="1003567"/>
            <a:ext cx="2875914" cy="8293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635" algn="l" rtl="0" eaLnBrk="0">
              <a:lnSpc>
                <a:spcPts val="2345"/>
              </a:lnSpc>
            </a:pPr>
            <a:r>
              <a:rPr sz="1900" b="1" kern="0" spc="-11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【28】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r" rtl="0" eaLnBrk="0">
              <a:lnSpc>
                <a:spcPct val="92000"/>
              </a:lnSpc>
              <a:spcBef>
                <a:spcPts val="5"/>
              </a:spcBef>
            </a:pPr>
            <a:r>
              <a:rPr sz="1700" b="1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兑换成功以后，点击</a:t>
            </a:r>
            <a:r>
              <a:rPr sz="1700" b="1" kern="0" spc="-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币种中间的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615950" algn="l" rtl="0" eaLnBrk="0">
              <a:lnSpc>
                <a:spcPct val="95000"/>
              </a:lnSpc>
              <a:spcBef>
                <a:spcPts val="160"/>
              </a:spcBef>
            </a:pPr>
            <a:r>
              <a:rPr sz="1700" b="1" kern="0" spc="-90" dirty="0">
                <a:solidFill>
                  <a:srgbClr val="703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上下箭头进行转换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50" name="picture 1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71450"/>
            <a:ext cx="1739920" cy="5143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1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71450"/>
            <a:ext cx="12192000" cy="6858000"/>
          </a:xfrm>
          <a:prstGeom prst="rect">
            <a:avLst/>
          </a:prstGeom>
        </p:spPr>
      </p:pic>
      <p:sp>
        <p:nvSpPr>
          <p:cNvPr id="154" name="textbox 154"/>
          <p:cNvSpPr/>
          <p:nvPr/>
        </p:nvSpPr>
        <p:spPr>
          <a:xfrm>
            <a:off x="883869" y="414486"/>
            <a:ext cx="5585459" cy="4328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algn="l" rtl="0" eaLnBrk="0">
              <a:lnSpc>
                <a:spcPct val="96000"/>
              </a:lnSpc>
            </a:pPr>
            <a:r>
              <a:rPr sz="1500" b="1" kern="0" spc="-100" dirty="0">
                <a:solidFill>
                  <a:srgbClr val="40B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1500" b="1" kern="0" spc="-100" dirty="0">
                <a:solidFill>
                  <a:srgbClr val="1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500" b="1" kern="0" spc="-100" dirty="0">
                <a:solidFill>
                  <a:srgbClr val="4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</a:t>
            </a:r>
            <a:r>
              <a:rPr sz="1500" b="1" kern="0" spc="-100" dirty="0">
                <a:solidFill>
                  <a:srgbClr val="401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</a:t>
            </a:r>
            <a:r>
              <a:rPr sz="1500" b="1" kern="0" spc="-10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金会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9000"/>
              </a:lnSpc>
              <a:spcBef>
                <a:spcPts val="110"/>
              </a:spcBef>
            </a:pPr>
            <a:r>
              <a:rPr sz="800" b="1" kern="0" spc="10" dirty="0">
                <a:solidFill>
                  <a:srgbClr val="5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REBORN FOU</a:t>
            </a:r>
            <a:r>
              <a:rPr sz="800" b="1" kern="0" spc="0" dirty="0">
                <a:solidFill>
                  <a:srgbClr val="5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NDATION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5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56510" algn="l" rtl="0" eaLnBrk="0">
              <a:lnSpc>
                <a:spcPts val="2345"/>
              </a:lnSpc>
              <a:spcBef>
                <a:spcPts val="575"/>
              </a:spcBef>
            </a:pPr>
            <a:r>
              <a:rPr sz="1900" b="1" kern="0" spc="-11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【29】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04140" algn="l" rtl="0" eaLnBrk="0">
              <a:lnSpc>
                <a:spcPct val="92000"/>
              </a:lnSpc>
              <a:spcBef>
                <a:spcPts val="5"/>
              </a:spcBef>
            </a:pPr>
            <a:r>
              <a:rPr sz="1700" b="1" kern="0" spc="-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点击币种旁边的</a:t>
            </a:r>
            <a:r>
              <a:rPr sz="1700" b="1" kern="0" spc="-140" dirty="0">
                <a:solidFill>
                  <a:srgbClr val="804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全部，</a:t>
            </a:r>
            <a:r>
              <a:rPr sz="1700" b="1" kern="0" spc="-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再次确</a:t>
            </a:r>
            <a:r>
              <a:rPr sz="1700" b="1" kern="0" spc="-1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认交易按钮下方的链上提供方，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729740" algn="l" rtl="0" eaLnBrk="0">
              <a:lnSpc>
                <a:spcPct val="91000"/>
              </a:lnSpc>
              <a:spcBef>
                <a:spcPts val="160"/>
              </a:spcBef>
            </a:pP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确认滑点和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sz="17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lang="en-US" sz="17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wallet  x</a:t>
            </a:r>
            <a:r>
              <a:rPr sz="1700" b="1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31340" algn="l" rtl="0" eaLnBrk="0">
              <a:lnSpc>
                <a:spcPct val="96000"/>
              </a:lnSpc>
              <a:spcBef>
                <a:spcPts val="85"/>
              </a:spcBef>
            </a:pPr>
            <a:r>
              <a:rPr sz="1700" b="1" kern="0" spc="-100" dirty="0">
                <a:solidFill>
                  <a:srgbClr val="804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确认之后再次点击交易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8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55570" algn="l" rtl="0" eaLnBrk="0">
              <a:lnSpc>
                <a:spcPts val="855"/>
              </a:lnSpc>
              <a:spcBef>
                <a:spcPts val="215"/>
              </a:spcBef>
            </a:pPr>
            <a:r>
              <a:rPr sz="700" b="1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跨链闪兑</a:t>
            </a:r>
            <a:endParaRPr sz="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7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82800" algn="l" rtl="0" eaLnBrk="0">
              <a:lnSpc>
                <a:spcPts val="1160"/>
              </a:lnSpc>
              <a:spcBef>
                <a:spcPts val="245"/>
              </a:spcBef>
            </a:pP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1339.75670786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82800" algn="l" rtl="0" eaLnBrk="0">
              <a:lnSpc>
                <a:spcPct val="94000"/>
              </a:lnSpc>
              <a:spcBef>
                <a:spcPts val="69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$104.36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82800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103.732513661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496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07665" algn="l" rtl="0" eaLnBrk="0">
              <a:lnSpc>
                <a:spcPts val="750"/>
              </a:lnSpc>
              <a:spcBef>
                <a:spcPts val="570"/>
              </a:spcBef>
            </a:pP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16.991941975753</a:t>
            </a:r>
            <a:r>
              <a:rPr sz="5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USDT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62250" algn="l" rtl="0" eaLnBrk="0">
              <a:lnSpc>
                <a:spcPts val="745"/>
              </a:lnSpc>
              <a:spcBef>
                <a:spcPts val="18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易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16150" algn="l" rtl="0" eaLnBrk="0">
              <a:lnSpc>
                <a:spcPts val="885"/>
              </a:lnSpc>
              <a:spcBef>
                <a:spcPts val="0"/>
              </a:spcBef>
            </a:pPr>
            <a:r>
              <a:rPr sz="500" kern="0" spc="20" dirty="0">
                <a:solidFill>
                  <a:srgbClr val="30606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亚</a:t>
            </a:r>
            <a:r>
              <a:rPr sz="500" kern="0" spc="-30" dirty="0">
                <a:solidFill>
                  <a:srgbClr val="30606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00" kern="0" spc="20" dirty="0">
                <a:solidFill>
                  <a:srgbClr val="306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1.00%</a:t>
            </a:r>
            <a:r>
              <a:rPr sz="500" kern="0" spc="40" dirty="0">
                <a:solidFill>
                  <a:srgbClr val="306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500" b="1" kern="0" spc="0" dirty="0">
                <a:solidFill>
                  <a:srgbClr val="306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MEV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7467580" y="967123"/>
            <a:ext cx="1793239" cy="32232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51510" algn="l" rtl="0" eaLnBrk="0">
              <a:lnSpc>
                <a:spcPts val="2545"/>
              </a:lnSpc>
            </a:pPr>
            <a:r>
              <a:rPr sz="2100" b="1" kern="0" spc="-13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</a:t>
            </a:r>
            <a:r>
              <a:rPr sz="2100" b="1" kern="0" spc="-130" dirty="0">
                <a:solidFill>
                  <a:srgbClr val="8040C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</a:t>
            </a:r>
            <a:r>
              <a:rPr sz="2100" kern="0" spc="-130" dirty="0">
                <a:solidFill>
                  <a:srgbClr val="8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</a:t>
            </a:r>
            <a:endParaRPr sz="21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20040" algn="l" rtl="0" eaLnBrk="0">
              <a:lnSpc>
                <a:spcPct val="96000"/>
              </a:lnSpc>
              <a:spcBef>
                <a:spcPts val="320"/>
              </a:spcBef>
            </a:pPr>
            <a:r>
              <a:rPr sz="17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确认交易数据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9300" indent="-736600" algn="l" rtl="0" eaLnBrk="0">
              <a:lnSpc>
                <a:spcPct val="142000"/>
              </a:lnSpc>
              <a:spcBef>
                <a:spcPts val="305"/>
              </a:spcBef>
            </a:pP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+103.672779266</a:t>
            </a:r>
            <a:r>
              <a:rPr sz="10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389    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USDT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$103.67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0965" algn="l" rtl="0" eaLnBrk="0">
              <a:lnSpc>
                <a:spcPts val="625"/>
              </a:lnSpc>
              <a:spcBef>
                <a:spcPts val="0"/>
              </a:spcBef>
            </a:pP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支付币种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8204220" y="5215572"/>
            <a:ext cx="946150" cy="774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chemeClr val="bg1"/>
                    </a:gs>
                    <a:gs pos="42000">
                      <a:srgbClr val="6ACCF2"/>
                    </a:gs>
                    <a:gs pos="100000">
                      <a:srgbClr val="2497EA"/>
                    </a:gs>
                  </a:gsLst>
                  <a:lin ang="8100000" scaled="1"/>
                </a:gradFill>
              </a14:hiddenFill>
            </a:ext>
          </a:extLst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</a:pP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6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USDT</a:t>
            </a: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=12.91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BASED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1300"/>
              </a:spcBef>
            </a:pPr>
            <a:r>
              <a:rPr sz="600" kern="0" spc="10" dirty="0">
                <a:solidFill>
                  <a:srgbClr val="0070A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&gt; </a:t>
            </a:r>
            <a:r>
              <a:rPr sz="6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sz="6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sz="6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wallet x</a:t>
            </a:r>
            <a:endParaRPr sz="600" i="1" dirty="0">
              <a:gradFill>
                <a:gsLst>
                  <a:gs pos="50000">
                    <a:schemeClr val="accent5"/>
                  </a:gs>
                  <a:gs pos="0">
                    <a:schemeClr val="accent5">
                      <a:lumMod val="25000"/>
                      <a:lumOff val="75000"/>
                    </a:schemeClr>
                  </a:gs>
                  <a:gs pos="100000">
                    <a:schemeClr val="accent5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3000"/>
              </a:lnSpc>
            </a:pPr>
            <a:endParaRPr sz="1000" i="1" dirty="0">
              <a:gradFill>
                <a:gsLst>
                  <a:gs pos="50000">
                    <a:schemeClr val="accent5"/>
                  </a:gs>
                  <a:gs pos="0">
                    <a:schemeClr val="accent5">
                      <a:lumMod val="25000"/>
                      <a:lumOff val="75000"/>
                    </a:schemeClr>
                  </a:gs>
                  <a:gs pos="100000">
                    <a:schemeClr val="accent5">
                      <a:lumMod val="85000"/>
                    </a:schemeClr>
                  </a:gs>
                </a:gsLst>
                <a:lin ang="5400000" scaled="1"/>
                <a:tileRect r="-100000" b="-100000"/>
              </a:gra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27050" algn="l" rtl="0" eaLnBrk="0">
              <a:lnSpc>
                <a:spcPts val="740"/>
              </a:lnSpc>
            </a:pPr>
            <a:r>
              <a:rPr sz="6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确认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7556458" y="4917984"/>
            <a:ext cx="454025" cy="10718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740"/>
              </a:lnSpc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MEV</a:t>
            </a:r>
            <a:r>
              <a:rPr sz="6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保护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5"/>
              </a:lnSpc>
              <a:spcBef>
                <a:spcPts val="160"/>
              </a:spcBef>
            </a:pP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兑换率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625"/>
              </a:lnSpc>
              <a:spcBef>
                <a:spcPts val="1170"/>
              </a:spcBef>
            </a:pPr>
            <a:r>
              <a:rPr sz="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提供方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9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40"/>
              </a:lnSpc>
            </a:pP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取消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62" name="picture 1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8600" y="171450"/>
            <a:ext cx="527060" cy="514350"/>
          </a:xfrm>
          <a:prstGeom prst="rect">
            <a:avLst/>
          </a:prstGeom>
        </p:spPr>
      </p:pic>
      <p:sp>
        <p:nvSpPr>
          <p:cNvPr id="164" name="textbox 164"/>
          <p:cNvSpPr/>
          <p:nvPr/>
        </p:nvSpPr>
        <p:spPr>
          <a:xfrm>
            <a:off x="8477199" y="4288356"/>
            <a:ext cx="605155" cy="2165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0050" indent="-387350" algn="l" rtl="0" eaLnBrk="0">
              <a:lnSpc>
                <a:spcPct val="118000"/>
              </a:lnSpc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0.0000636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BNB 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$0.03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7556459" y="4352359"/>
            <a:ext cx="524509" cy="1054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25"/>
              </a:lnSpc>
            </a:pP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预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估</a:t>
            </a:r>
            <a:r>
              <a:rPr sz="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Gas</a:t>
            </a:r>
            <a:r>
              <a:rPr sz="5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费</a:t>
            </a:r>
            <a:r>
              <a:rPr sz="5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-66040" y="0"/>
            <a:ext cx="12192000" cy="6858000"/>
          </a:xfrm>
          <a:prstGeom prst="rect">
            <a:avLst/>
          </a:prstGeom>
        </p:spPr>
      </p:pic>
      <p:sp>
        <p:nvSpPr>
          <p:cNvPr id="170" name="textbox 170"/>
          <p:cNvSpPr/>
          <p:nvPr/>
        </p:nvSpPr>
        <p:spPr>
          <a:xfrm>
            <a:off x="5378480" y="990879"/>
            <a:ext cx="5468620" cy="24263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2610" algn="l" rtl="0" eaLnBrk="0">
              <a:lnSpc>
                <a:spcPts val="2345"/>
              </a:lnSpc>
            </a:pPr>
            <a:r>
              <a:rPr sz="1900" b="1" kern="0" spc="-11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【32】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42240" algn="l" rtl="0" eaLnBrk="0">
              <a:lnSpc>
                <a:spcPct val="97000"/>
              </a:lnSpc>
              <a:spcBef>
                <a:spcPts val="160"/>
              </a:spcBef>
            </a:pPr>
            <a:r>
              <a:rPr sz="1600" b="1" kern="0" spc="-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查看交易历史，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50190" algn="l" rtl="0" eaLnBrk="0">
              <a:lnSpc>
                <a:spcPct val="95000"/>
              </a:lnSpc>
              <a:spcBef>
                <a:spcPts val="265"/>
              </a:spcBef>
            </a:pPr>
            <a:r>
              <a:rPr sz="1700" b="1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点击右侧箭头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  <a:spcBef>
                <a:spcPts val="640"/>
              </a:spcBef>
            </a:pPr>
            <a:r>
              <a:rPr sz="2100" b="1" kern="0" spc="-9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确认买入和卖出的链上</a:t>
            </a:r>
            <a:r>
              <a:rPr sz="2100" b="1" kern="0" spc="-10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交易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384425" algn="l" rtl="0" eaLnBrk="0">
              <a:lnSpc>
                <a:spcPts val="3725"/>
              </a:lnSpc>
            </a:pPr>
            <a:r>
              <a:rPr sz="2100" b="1" kern="0" spc="-5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提供方为</a:t>
            </a:r>
            <a:r>
              <a:rPr sz="2100" b="1" kern="0" spc="-50" dirty="0">
                <a:solidFill>
                  <a:srgbClr val="805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sz="2100" b="1" kern="0" spc="140" dirty="0">
                <a:solidFill>
                  <a:srgbClr val="805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lang="en-US" sz="2100" b="1" kern="0" spc="140" dirty="0">
                <a:solidFill>
                  <a:srgbClr val="805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Wallet X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30"/>
              </a:lnSpc>
            </a:pPr>
            <a:r>
              <a:rPr sz="5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收款地址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6546839" y="3593915"/>
            <a:ext cx="4627879" cy="2037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</a:pPr>
            <a:r>
              <a:rPr sz="2100" b="1" kern="0" spc="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1000的权益用户购买建议10</a:t>
            </a:r>
            <a:r>
              <a:rPr sz="2100" b="1" kern="0" spc="-1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16660" algn="l" rtl="0" eaLnBrk="0">
              <a:lnSpc>
                <a:spcPts val="3500"/>
              </a:lnSpc>
            </a:pPr>
            <a:r>
              <a:rPr sz="2100" b="1" kern="0" spc="-2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500的权益用户购买建议是55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0" algn="l" rtl="0" eaLnBrk="0">
              <a:lnSpc>
                <a:spcPct val="86000"/>
              </a:lnSpc>
              <a:spcBef>
                <a:spcPts val="155"/>
              </a:spcBef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$103.48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85"/>
              </a:lnSpc>
              <a:spcBef>
                <a:spcPts val="185"/>
              </a:spcBef>
            </a:pPr>
            <a:r>
              <a:rPr sz="6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-105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USDT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9715" algn="l" rtl="0" eaLnBrk="0">
              <a:lnSpc>
                <a:spcPct val="94000"/>
              </a:lnSpc>
              <a:spcBef>
                <a:spcPts val="10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$105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" algn="l" rtl="0" eaLnBrk="0">
              <a:lnSpc>
                <a:spcPct val="97000"/>
              </a:lnSpc>
              <a:spcBef>
                <a:spcPts val="0"/>
              </a:spcBef>
            </a:pPr>
            <a:r>
              <a:rPr sz="600" b="1" kern="0" spc="20" dirty="0">
                <a:solidFill>
                  <a:srgbClr val="20A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+13</a:t>
            </a:r>
            <a:r>
              <a:rPr sz="600" b="1" kern="0" spc="50" dirty="0">
                <a:solidFill>
                  <a:srgbClr val="20A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b="1" kern="0" spc="0" dirty="0">
                <a:solidFill>
                  <a:srgbClr val="20A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USDT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4" name="textbox 174"/>
          <p:cNvSpPr/>
          <p:nvPr/>
        </p:nvSpPr>
        <p:spPr>
          <a:xfrm>
            <a:off x="1517639" y="1040011"/>
            <a:ext cx="1711960" cy="41617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19760" algn="l" rtl="0" eaLnBrk="0">
              <a:lnSpc>
                <a:spcPct val="98000"/>
              </a:lnSpc>
            </a:pPr>
            <a:r>
              <a:rPr sz="1800" b="1" kern="0" spc="-130" dirty="0">
                <a:solidFill>
                  <a:srgbClr val="8040B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【31】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6055" indent="-81915" algn="l" rtl="0" eaLnBrk="0">
              <a:lnSpc>
                <a:spcPct val="98000"/>
              </a:lnSpc>
              <a:spcBef>
                <a:spcPts val="35"/>
              </a:spcBef>
            </a:pPr>
            <a:r>
              <a:rPr sz="1700" b="1" kern="0" spc="-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返回到钱包首页，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b="1" kern="0" spc="-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点击右下角钱包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83335" algn="l" rtl="0" eaLnBrk="0">
              <a:lnSpc>
                <a:spcPts val="630"/>
              </a:lnSpc>
              <a:spcBef>
                <a:spcPts val="150"/>
              </a:spcBef>
            </a:pPr>
            <a:r>
              <a:rPr sz="500" b="1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立即参与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60"/>
              </a:lnSpc>
              <a:spcBef>
                <a:spcPts val="200"/>
              </a:spcBef>
            </a:pPr>
            <a:r>
              <a:rPr sz="1000" kern="0" spc="30" baseline="8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此刻发生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</a:t>
            </a:r>
            <a:r>
              <a:rPr sz="800" kern="0" spc="30" baseline="-16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</a:t>
            </a:r>
            <a:r>
              <a:rPr sz="500" kern="0" spc="-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kern="0" spc="30" baseline="-16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部</a:t>
            </a:r>
            <a:endParaRPr sz="800" baseline="-16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45465" algn="l" rtl="0" eaLnBrk="0">
              <a:lnSpc>
                <a:spcPct val="101000"/>
              </a:lnSpc>
              <a:spcBef>
                <a:spcPts val="0"/>
              </a:spcBef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Czechia vs.South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Africa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5411470" y="4370705"/>
            <a:ext cx="1002030" cy="1473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55"/>
              </a:lnSpc>
            </a:pPr>
            <a:r>
              <a:rPr sz="700" b="1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交易历史</a:t>
            </a:r>
            <a:endParaRPr sz="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77495" algn="l" rtl="0" eaLnBrk="0">
              <a:lnSpc>
                <a:spcPts val="745"/>
              </a:lnSpc>
              <a:spcBef>
                <a:spcPts val="91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交易</a:t>
            </a:r>
            <a:endParaRPr sz="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7495" algn="l" rtl="0" eaLnBrk="0">
              <a:lnSpc>
                <a:spcPts val="630"/>
              </a:lnSpc>
              <a:spcBef>
                <a:spcPts val="160"/>
              </a:spcBef>
            </a:pP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</a:t>
            </a:r>
            <a:r>
              <a:rPr sz="5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易</a:t>
            </a:r>
            <a:endParaRPr sz="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77495" algn="l" rtl="0" eaLnBrk="0">
              <a:lnSpc>
                <a:spcPct val="126000"/>
              </a:lnSpc>
              <a:spcBef>
                <a:spcPts val="65"/>
              </a:spcBef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Bitget</a:t>
            </a: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lang="en-US" sz="5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wallet x</a:t>
            </a:r>
            <a:r>
              <a:rPr sz="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06/1812:08:0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7495" algn="l" rtl="0" eaLnBrk="0">
              <a:lnSpc>
                <a:spcPct val="91000"/>
              </a:lnSpc>
              <a:spcBef>
                <a:spcPts val="185"/>
              </a:spcBef>
            </a:pPr>
            <a:r>
              <a:rPr sz="6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收款</a:t>
            </a:r>
            <a:endParaRPr sz="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77495" algn="l" rtl="0" eaLnBrk="0">
              <a:lnSpc>
                <a:spcPts val="615"/>
              </a:lnSpc>
            </a:pP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发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送</a:t>
            </a:r>
            <a:r>
              <a:rPr sz="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方</a:t>
            </a:r>
            <a:r>
              <a:rPr sz="400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</a:t>
            </a:r>
            <a:r>
              <a:rPr sz="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x9..</a:t>
            </a:r>
            <a:r>
              <a:rPr sz="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.4b22</a:t>
            </a: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7495" algn="l" rtl="0" eaLnBrk="0">
              <a:lnSpc>
                <a:spcPts val="825"/>
              </a:lnSpc>
            </a:pPr>
            <a:r>
              <a:rPr sz="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06/1718:52:26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780999" y="335111"/>
            <a:ext cx="1174114" cy="380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09000"/>
              </a:lnSpc>
            </a:pPr>
            <a:r>
              <a:rPr sz="1400" b="1" kern="0" spc="-40" dirty="0">
                <a:solidFill>
                  <a:srgbClr val="40B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400" b="1" kern="0" spc="-40" dirty="0">
                <a:solidFill>
                  <a:srgbClr val="4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</a:t>
            </a:r>
            <a:r>
              <a:rPr sz="1400" b="1" kern="0" spc="-40" dirty="0">
                <a:solidFill>
                  <a:srgbClr val="401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金会</a:t>
            </a:r>
            <a:r>
              <a:rPr sz="1400" kern="0" spc="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b="1" kern="0" spc="-10" dirty="0">
                <a:solidFill>
                  <a:srgbClr val="5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REBORN FOUNDATION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80" name="picture 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34939" y="171450"/>
            <a:ext cx="520720" cy="5016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537200" y="4643120"/>
            <a:ext cx="751205" cy="1447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00" b="1"/>
              <a:t>Bitget Wallet X</a:t>
            </a:r>
            <a:endParaRPr lang="en-US" altLang="zh-CN" sz="500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42844" y="1898637"/>
            <a:ext cx="2114580" cy="4362442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5635981" y="2215859"/>
            <a:ext cx="4066540" cy="2167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2100" b="1" kern="0" spc="-18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交易任务完成，在权益系统</a:t>
            </a:r>
            <a:r>
              <a:rPr sz="2100" b="1" kern="0" spc="-19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里面，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48000"/>
              </a:lnSpc>
              <a:spcBef>
                <a:spcPts val="25"/>
              </a:spcBef>
            </a:pPr>
            <a:r>
              <a:rPr sz="2100" b="1" kern="0" spc="-12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第二天十点钟以后可进行查看收益，</a:t>
            </a:r>
            <a:r>
              <a:rPr sz="2100" kern="0" spc="2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100" b="1" kern="0" spc="-9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在左上角的每日收益</a:t>
            </a:r>
            <a:r>
              <a:rPr sz="2100" b="1" kern="0" spc="-10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会进行显示!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5"/>
              </a:spcBef>
            </a:pPr>
            <a:r>
              <a:rPr sz="1900" b="1" kern="0" spc="10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收益发放是</a:t>
            </a:r>
            <a:r>
              <a:rPr sz="1900" b="1" kern="0" spc="100" dirty="0">
                <a:solidFill>
                  <a:srgbClr val="805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T+1  </a:t>
            </a:r>
            <a:r>
              <a:rPr sz="1900" b="1" kern="0" spc="100" dirty="0">
                <a:solidFill>
                  <a:srgbClr val="8050D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的24小时!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3349380" y="1206769"/>
            <a:ext cx="1247139" cy="600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7185" algn="l" rtl="0" eaLnBrk="0">
              <a:lnSpc>
                <a:spcPts val="2345"/>
              </a:lnSpc>
            </a:pPr>
            <a:r>
              <a:rPr sz="1900" b="1" kern="0" spc="-130" dirty="0">
                <a:solidFill>
                  <a:srgbClr val="9040C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【33】</a:t>
            </a:r>
            <a:endParaRPr sz="1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r" rtl="0" eaLnBrk="0">
              <a:lnSpc>
                <a:spcPct val="95000"/>
              </a:lnSpc>
              <a:spcBef>
                <a:spcPts val="240"/>
              </a:spcBef>
            </a:pPr>
            <a:r>
              <a:rPr sz="1700" b="1" kern="0" spc="-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交易任</a:t>
            </a:r>
            <a:r>
              <a:rPr sz="1700" b="1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务完</a:t>
            </a:r>
            <a:r>
              <a:rPr sz="1700" b="1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成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780999" y="335111"/>
            <a:ext cx="1174114" cy="3803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0" algn="l" rtl="0" eaLnBrk="0">
              <a:lnSpc>
                <a:spcPct val="109000"/>
              </a:lnSpc>
            </a:pPr>
            <a:r>
              <a:rPr sz="1400" b="1" kern="0" spc="-40" dirty="0">
                <a:solidFill>
                  <a:srgbClr val="40B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400" b="1" kern="0" spc="-40" dirty="0">
                <a:solidFill>
                  <a:srgbClr val="402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</a:t>
            </a:r>
            <a:r>
              <a:rPr sz="1400" b="1" kern="0" spc="-40" dirty="0">
                <a:solidFill>
                  <a:srgbClr val="401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</a:t>
            </a:r>
            <a:r>
              <a:rPr sz="1400" b="1" kern="0" spc="-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金会</a:t>
            </a:r>
            <a:r>
              <a:rPr sz="1400" kern="0" spc="4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800" b="1" kern="0" spc="-10" dirty="0">
                <a:solidFill>
                  <a:srgbClr val="506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REBORN FOUNDATION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192" name="picture 1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8600" y="171450"/>
            <a:ext cx="533400" cy="50166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1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96" name="textbox 196"/>
          <p:cNvSpPr/>
          <p:nvPr/>
        </p:nvSpPr>
        <p:spPr>
          <a:xfrm>
            <a:off x="3352779" y="626156"/>
            <a:ext cx="2896235" cy="6083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8000"/>
              </a:lnSpc>
            </a:pPr>
            <a:r>
              <a:rPr sz="4900" b="1" kern="0" spc="-50" dirty="0">
                <a:solidFill>
                  <a:srgbClr val="40B0D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Bitget</a:t>
            </a:r>
            <a:r>
              <a:rPr sz="4900" b="1" kern="0" spc="100" dirty="0">
                <a:solidFill>
                  <a:srgbClr val="40B0D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</a:t>
            </a:r>
            <a:r>
              <a:rPr sz="4900" kern="0" spc="-5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x</a:t>
            </a:r>
            <a:endParaRPr sz="4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198" name="textbox 198"/>
          <p:cNvSpPr/>
          <p:nvPr/>
        </p:nvSpPr>
        <p:spPr>
          <a:xfrm>
            <a:off x="7651801" y="655023"/>
            <a:ext cx="1779904" cy="544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200" b="1" kern="0" spc="-90" dirty="0">
                <a:solidFill>
                  <a:srgbClr val="40B0D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ReB</a:t>
            </a:r>
            <a:r>
              <a:rPr sz="2200" b="1" kern="0" spc="-90" dirty="0">
                <a:solidFill>
                  <a:srgbClr val="103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2200" b="1" kern="0" spc="-90" dirty="0">
                <a:solidFill>
                  <a:srgbClr val="401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rn</a:t>
            </a:r>
            <a:r>
              <a:rPr sz="2200" b="1" kern="0" spc="-90" dirty="0">
                <a:solidFill>
                  <a:srgbClr val="4010A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</a:t>
            </a:r>
            <a:r>
              <a:rPr sz="2200" b="1" kern="0" spc="-90" dirty="0">
                <a:solidFill>
                  <a:srgbClr val="103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金会</a:t>
            </a:r>
            <a:endParaRPr sz="2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r" rtl="0" eaLnBrk="0">
              <a:lnSpc>
                <a:spcPct val="93000"/>
              </a:lnSpc>
              <a:spcBef>
                <a:spcPts val="45"/>
              </a:spcBef>
            </a:pPr>
            <a:r>
              <a:rPr sz="1300" kern="0" spc="-60" dirty="0">
                <a:solidFill>
                  <a:srgbClr val="40B0D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REB</a:t>
            </a:r>
            <a:r>
              <a:rPr sz="1300" kern="0" spc="-50" dirty="0">
                <a:solidFill>
                  <a:srgbClr val="40B0D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ORN</a:t>
            </a:r>
            <a:r>
              <a:rPr sz="1300" kern="0" spc="300" dirty="0">
                <a:solidFill>
                  <a:srgbClr val="40B0D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300" kern="0" spc="-50" dirty="0">
                <a:solidFill>
                  <a:srgbClr val="403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FOUNDATIO</a:t>
            </a:r>
            <a:r>
              <a:rPr sz="1300" kern="0" spc="-20" dirty="0">
                <a:solidFill>
                  <a:srgbClr val="4030C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3621</Words>
  <Application>WPS 演示</Application>
  <PresentationFormat/>
  <Paragraphs>778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Arial</vt:lpstr>
      <vt:lpstr>宋体</vt:lpstr>
      <vt:lpstr>Wingdings</vt:lpstr>
      <vt:lpstr>Arial</vt:lpstr>
      <vt:lpstr>黑体</vt:lpstr>
      <vt:lpstr>Times New Roman</vt:lpstr>
      <vt:lpstr>MS Gothic</vt:lpstr>
      <vt:lpstr>仿宋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南</cp:lastModifiedBy>
  <cp:revision>3</cp:revision>
  <dcterms:created xsi:type="dcterms:W3CDTF">2026-08-05T09:56:36Z</dcterms:created>
  <dcterms:modified xsi:type="dcterms:W3CDTF">2026-08-05T10:08:20Z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2026-08-05T17:22:21Z</vt:filetime>
  </property>
  <property fmtid="{D5CDD505-2E9C-101B-9397-08002B2CF9AE}" pid="4" name="UsrData">
    <vt:lpwstr>6a7300bb5afc92001f2e818ewl</vt:lpwstr>
  </property>
  <property fmtid="{D5CDD505-2E9C-101B-9397-08002B2CF9AE}" pid="5" name="KSOProductBuildVer">
    <vt:lpwstr>2052-12.1.0.26895</vt:lpwstr>
  </property>
  <property fmtid="{D5CDD505-2E9C-101B-9397-08002B2CF9AE}" pid="6" name="ICV">
    <vt:lpwstr>37D1367A7A634469BFC169D46BA81317_13</vt:lpwstr>
  </property>
</Properties>
</file>